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95"/>
  </p:notesMasterIdLst>
  <p:sldIdLst>
    <p:sldId id="256" r:id="rId2"/>
    <p:sldId id="257" r:id="rId3"/>
    <p:sldId id="258" r:id="rId4"/>
    <p:sldId id="351" r:id="rId5"/>
    <p:sldId id="259" r:id="rId6"/>
    <p:sldId id="261" r:id="rId7"/>
    <p:sldId id="262" r:id="rId8"/>
    <p:sldId id="352" r:id="rId9"/>
    <p:sldId id="263" r:id="rId10"/>
    <p:sldId id="264" r:id="rId11"/>
    <p:sldId id="265" r:id="rId12"/>
    <p:sldId id="266" r:id="rId13"/>
    <p:sldId id="267" r:id="rId14"/>
    <p:sldId id="269" r:id="rId15"/>
    <p:sldId id="273" r:id="rId16"/>
    <p:sldId id="275" r:id="rId17"/>
    <p:sldId id="268" r:id="rId18"/>
    <p:sldId id="270" r:id="rId19"/>
    <p:sldId id="271" r:id="rId20"/>
    <p:sldId id="350" r:id="rId21"/>
    <p:sldId id="272" r:id="rId22"/>
    <p:sldId id="276" r:id="rId23"/>
    <p:sldId id="282" r:id="rId24"/>
    <p:sldId id="279" r:id="rId25"/>
    <p:sldId id="278" r:id="rId26"/>
    <p:sldId id="277" r:id="rId27"/>
    <p:sldId id="280" r:id="rId28"/>
    <p:sldId id="281"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37" r:id="rId56"/>
    <p:sldId id="338" r:id="rId57"/>
    <p:sldId id="339" r:id="rId58"/>
    <p:sldId id="340" r:id="rId59"/>
    <p:sldId id="341" r:id="rId60"/>
    <p:sldId id="342" r:id="rId61"/>
    <p:sldId id="343" r:id="rId62"/>
    <p:sldId id="344" r:id="rId63"/>
    <p:sldId id="345" r:id="rId64"/>
    <p:sldId id="346" r:id="rId65"/>
    <p:sldId id="348" r:id="rId66"/>
    <p:sldId id="347" r:id="rId67"/>
    <p:sldId id="309" r:id="rId68"/>
    <p:sldId id="310" r:id="rId69"/>
    <p:sldId id="312" r:id="rId70"/>
    <p:sldId id="313" r:id="rId71"/>
    <p:sldId id="314" r:id="rId72"/>
    <p:sldId id="315" r:id="rId73"/>
    <p:sldId id="316" r:id="rId74"/>
    <p:sldId id="317" r:id="rId75"/>
    <p:sldId id="320" r:id="rId76"/>
    <p:sldId id="318" r:id="rId77"/>
    <p:sldId id="319" r:id="rId78"/>
    <p:sldId id="321" r:id="rId79"/>
    <p:sldId id="322" r:id="rId80"/>
    <p:sldId id="323" r:id="rId81"/>
    <p:sldId id="325" r:id="rId82"/>
    <p:sldId id="324" r:id="rId83"/>
    <p:sldId id="274" r:id="rId84"/>
    <p:sldId id="326" r:id="rId85"/>
    <p:sldId id="327" r:id="rId86"/>
    <p:sldId id="328" r:id="rId87"/>
    <p:sldId id="331" r:id="rId88"/>
    <p:sldId id="332" r:id="rId89"/>
    <p:sldId id="333" r:id="rId90"/>
    <p:sldId id="334" r:id="rId91"/>
    <p:sldId id="335" r:id="rId92"/>
    <p:sldId id="260" r:id="rId93"/>
    <p:sldId id="336"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260" autoAdjust="0"/>
  </p:normalViewPr>
  <p:slideViewPr>
    <p:cSldViewPr snapToGrid="0">
      <p:cViewPr varScale="1">
        <p:scale>
          <a:sx n="83" d="100"/>
          <a:sy n="83" d="100"/>
        </p:scale>
        <p:origin x="696" y="78"/>
      </p:cViewPr>
      <p:guideLst/>
    </p:cSldViewPr>
  </p:slideViewPr>
  <p:notesTextViewPr>
    <p:cViewPr>
      <p:scale>
        <a:sx n="1" d="1"/>
        <a:sy n="1" d="1"/>
      </p:scale>
      <p:origin x="0" y="0"/>
    </p:cViewPr>
  </p:notesTextViewPr>
  <p:sorterViewPr>
    <p:cViewPr>
      <p:scale>
        <a:sx n="50" d="100"/>
        <a:sy n="50" d="100"/>
      </p:scale>
      <p:origin x="0" y="-14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01B75B-BFFF-427B-9D89-C2C8B4908ADB}" type="datetimeFigureOut">
              <a:rPr lang="en-US" smtClean="0"/>
              <a:t>3/19/2020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C3EC0-00EC-4642-A277-99151A382938}" type="slidenum">
              <a:rPr lang="en-US" smtClean="0"/>
              <a:t>‹#›</a:t>
            </a:fld>
            <a:endParaRPr lang="en-US"/>
          </a:p>
        </p:txBody>
      </p:sp>
    </p:spTree>
    <p:extLst>
      <p:ext uri="{BB962C8B-B14F-4D97-AF65-F5344CB8AC3E}">
        <p14:creationId xmlns:p14="http://schemas.microsoft.com/office/powerpoint/2010/main" val="1985369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off the presentation with the context of reminding everyone that the way we currently build things is less than optimal for most people.</a:t>
            </a:r>
          </a:p>
        </p:txBody>
      </p:sp>
      <p:sp>
        <p:nvSpPr>
          <p:cNvPr id="4" name="Slide Number Placeholder 3"/>
          <p:cNvSpPr>
            <a:spLocks noGrp="1"/>
          </p:cNvSpPr>
          <p:nvPr>
            <p:ph type="sldNum" sz="quarter" idx="5"/>
          </p:nvPr>
        </p:nvSpPr>
        <p:spPr/>
        <p:txBody>
          <a:bodyPr/>
          <a:lstStyle/>
          <a:p>
            <a:fld id="{815C3EC0-00EC-4642-A277-99151A382938}" type="slidenum">
              <a:rPr lang="en-US" smtClean="0"/>
              <a:t>2</a:t>
            </a:fld>
            <a:endParaRPr lang="en-US"/>
          </a:p>
        </p:txBody>
      </p:sp>
    </p:spTree>
    <p:extLst>
      <p:ext uri="{BB962C8B-B14F-4D97-AF65-F5344CB8AC3E}">
        <p14:creationId xmlns:p14="http://schemas.microsoft.com/office/powerpoint/2010/main" val="228966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abstraction of the prior map.</a:t>
            </a:r>
          </a:p>
        </p:txBody>
      </p:sp>
      <p:sp>
        <p:nvSpPr>
          <p:cNvPr id="4" name="Slide Number Placeholder 3"/>
          <p:cNvSpPr>
            <a:spLocks noGrp="1"/>
          </p:cNvSpPr>
          <p:nvPr>
            <p:ph type="sldNum" sz="quarter" idx="5"/>
          </p:nvPr>
        </p:nvSpPr>
        <p:spPr/>
        <p:txBody>
          <a:bodyPr/>
          <a:lstStyle/>
          <a:p>
            <a:fld id="{815C3EC0-00EC-4642-A277-99151A382938}" type="slidenum">
              <a:rPr lang="en-US" smtClean="0"/>
              <a:t>11</a:t>
            </a:fld>
            <a:endParaRPr lang="en-US"/>
          </a:p>
        </p:txBody>
      </p:sp>
    </p:spTree>
    <p:extLst>
      <p:ext uri="{BB962C8B-B14F-4D97-AF65-F5344CB8AC3E}">
        <p14:creationId xmlns:p14="http://schemas.microsoft.com/office/powerpoint/2010/main" val="23135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a synthesis of the input.</a:t>
            </a:r>
          </a:p>
        </p:txBody>
      </p:sp>
      <p:sp>
        <p:nvSpPr>
          <p:cNvPr id="4" name="Slide Number Placeholder 3"/>
          <p:cNvSpPr>
            <a:spLocks noGrp="1"/>
          </p:cNvSpPr>
          <p:nvPr>
            <p:ph type="sldNum" sz="quarter" idx="5"/>
          </p:nvPr>
        </p:nvSpPr>
        <p:spPr/>
        <p:txBody>
          <a:bodyPr/>
          <a:lstStyle/>
          <a:p>
            <a:fld id="{815C3EC0-00EC-4642-A277-99151A382938}" type="slidenum">
              <a:rPr lang="en-US" smtClean="0"/>
              <a:t>12</a:t>
            </a:fld>
            <a:endParaRPr lang="en-US"/>
          </a:p>
        </p:txBody>
      </p:sp>
    </p:spTree>
    <p:extLst>
      <p:ext uri="{BB962C8B-B14F-4D97-AF65-F5344CB8AC3E}">
        <p14:creationId xmlns:p14="http://schemas.microsoft.com/office/powerpoint/2010/main" val="194241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participation rate from that example.</a:t>
            </a:r>
          </a:p>
        </p:txBody>
      </p:sp>
      <p:sp>
        <p:nvSpPr>
          <p:cNvPr id="4" name="Slide Number Placeholder 3"/>
          <p:cNvSpPr>
            <a:spLocks noGrp="1"/>
          </p:cNvSpPr>
          <p:nvPr>
            <p:ph type="sldNum" sz="quarter" idx="5"/>
          </p:nvPr>
        </p:nvSpPr>
        <p:spPr/>
        <p:txBody>
          <a:bodyPr/>
          <a:lstStyle/>
          <a:p>
            <a:fld id="{815C3EC0-00EC-4642-A277-99151A382938}" type="slidenum">
              <a:rPr lang="en-US" smtClean="0"/>
              <a:t>13</a:t>
            </a:fld>
            <a:endParaRPr lang="en-US"/>
          </a:p>
        </p:txBody>
      </p:sp>
    </p:spTree>
    <p:extLst>
      <p:ext uri="{BB962C8B-B14F-4D97-AF65-F5344CB8AC3E}">
        <p14:creationId xmlns:p14="http://schemas.microsoft.com/office/powerpoint/2010/main" val="964916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main precedent. UrbanPlan is a program of the Urban Land Institute. It simulates a real estate infill development across six city blocks. ULI members volunteer for a 3 session experience – two planning/development facilitations, and one mock city council presentation. Personally, I volunteered for about a dozen sessions.</a:t>
            </a:r>
          </a:p>
        </p:txBody>
      </p:sp>
      <p:sp>
        <p:nvSpPr>
          <p:cNvPr id="4" name="Slide Number Placeholder 3"/>
          <p:cNvSpPr>
            <a:spLocks noGrp="1"/>
          </p:cNvSpPr>
          <p:nvPr>
            <p:ph type="sldNum" sz="quarter" idx="5"/>
          </p:nvPr>
        </p:nvSpPr>
        <p:spPr/>
        <p:txBody>
          <a:bodyPr/>
          <a:lstStyle/>
          <a:p>
            <a:fld id="{815C3EC0-00EC-4642-A277-99151A382938}" type="slidenum">
              <a:rPr lang="en-US" smtClean="0"/>
              <a:t>17</a:t>
            </a:fld>
            <a:endParaRPr lang="en-US"/>
          </a:p>
        </p:txBody>
      </p:sp>
    </p:spTree>
    <p:extLst>
      <p:ext uri="{BB962C8B-B14F-4D97-AF65-F5344CB8AC3E}">
        <p14:creationId xmlns:p14="http://schemas.microsoft.com/office/powerpoint/2010/main" val="3237321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close up of the site plan.</a:t>
            </a:r>
          </a:p>
        </p:txBody>
      </p:sp>
      <p:sp>
        <p:nvSpPr>
          <p:cNvPr id="4" name="Slide Number Placeholder 3"/>
          <p:cNvSpPr>
            <a:spLocks noGrp="1"/>
          </p:cNvSpPr>
          <p:nvPr>
            <p:ph type="sldNum" sz="quarter" idx="5"/>
          </p:nvPr>
        </p:nvSpPr>
        <p:spPr/>
        <p:txBody>
          <a:bodyPr/>
          <a:lstStyle/>
          <a:p>
            <a:fld id="{815C3EC0-00EC-4642-A277-99151A382938}" type="slidenum">
              <a:rPr lang="en-US" smtClean="0"/>
              <a:t>18</a:t>
            </a:fld>
            <a:endParaRPr lang="en-US"/>
          </a:p>
        </p:txBody>
      </p:sp>
    </p:spTree>
    <p:extLst>
      <p:ext uri="{BB962C8B-B14F-4D97-AF65-F5344CB8AC3E}">
        <p14:creationId xmlns:p14="http://schemas.microsoft.com/office/powerpoint/2010/main" val="1032065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associated spreadsheet. Notice there are 8 sheets. If one piece on the board is changed, multiple sheets have to be updated and so iteration is difficult.</a:t>
            </a:r>
          </a:p>
        </p:txBody>
      </p:sp>
      <p:sp>
        <p:nvSpPr>
          <p:cNvPr id="4" name="Slide Number Placeholder 3"/>
          <p:cNvSpPr>
            <a:spLocks noGrp="1"/>
          </p:cNvSpPr>
          <p:nvPr>
            <p:ph type="sldNum" sz="quarter" idx="5"/>
          </p:nvPr>
        </p:nvSpPr>
        <p:spPr/>
        <p:txBody>
          <a:bodyPr/>
          <a:lstStyle/>
          <a:p>
            <a:fld id="{815C3EC0-00EC-4642-A277-99151A382938}" type="slidenum">
              <a:rPr lang="en-US" smtClean="0"/>
              <a:t>19</a:t>
            </a:fld>
            <a:endParaRPr lang="en-US"/>
          </a:p>
        </p:txBody>
      </p:sp>
    </p:spTree>
    <p:extLst>
      <p:ext uri="{BB962C8B-B14F-4D97-AF65-F5344CB8AC3E}">
        <p14:creationId xmlns:p14="http://schemas.microsoft.com/office/powerpoint/2010/main" val="532723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summary tab. When facilitating, this is the one you look at first to check the required investor return and net revenue to the city. After that, you start troubleshooting deeper into the numbers. Next, I would typically look at the absorption rate to see if one type of building or use was overbuilt.</a:t>
            </a:r>
          </a:p>
        </p:txBody>
      </p:sp>
      <p:sp>
        <p:nvSpPr>
          <p:cNvPr id="4" name="Slide Number Placeholder 3"/>
          <p:cNvSpPr>
            <a:spLocks noGrp="1"/>
          </p:cNvSpPr>
          <p:nvPr>
            <p:ph type="sldNum" sz="quarter" idx="5"/>
          </p:nvPr>
        </p:nvSpPr>
        <p:spPr/>
        <p:txBody>
          <a:bodyPr/>
          <a:lstStyle/>
          <a:p>
            <a:fld id="{815C3EC0-00EC-4642-A277-99151A382938}" type="slidenum">
              <a:rPr lang="en-US" smtClean="0"/>
              <a:t>20</a:t>
            </a:fld>
            <a:endParaRPr lang="en-US"/>
          </a:p>
        </p:txBody>
      </p:sp>
    </p:spTree>
    <p:extLst>
      <p:ext uri="{BB962C8B-B14F-4D97-AF65-F5344CB8AC3E}">
        <p14:creationId xmlns:p14="http://schemas.microsoft.com/office/powerpoint/2010/main" val="4034318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base site plan along with the required targets.</a:t>
            </a:r>
          </a:p>
        </p:txBody>
      </p:sp>
      <p:sp>
        <p:nvSpPr>
          <p:cNvPr id="4" name="Slide Number Placeholder 3"/>
          <p:cNvSpPr>
            <a:spLocks noGrp="1"/>
          </p:cNvSpPr>
          <p:nvPr>
            <p:ph type="sldNum" sz="quarter" idx="5"/>
          </p:nvPr>
        </p:nvSpPr>
        <p:spPr/>
        <p:txBody>
          <a:bodyPr/>
          <a:lstStyle/>
          <a:p>
            <a:fld id="{815C3EC0-00EC-4642-A277-99151A382938}" type="slidenum">
              <a:rPr lang="en-US" smtClean="0"/>
              <a:t>21</a:t>
            </a:fld>
            <a:endParaRPr lang="en-US"/>
          </a:p>
        </p:txBody>
      </p:sp>
    </p:spTree>
    <p:extLst>
      <p:ext uri="{BB962C8B-B14F-4D97-AF65-F5344CB8AC3E}">
        <p14:creationId xmlns:p14="http://schemas.microsoft.com/office/powerpoint/2010/main" val="2640420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replicated the simulation with SketchUp.</a:t>
            </a:r>
          </a:p>
        </p:txBody>
      </p:sp>
      <p:sp>
        <p:nvSpPr>
          <p:cNvPr id="4" name="Slide Number Placeholder 3"/>
          <p:cNvSpPr>
            <a:spLocks noGrp="1"/>
          </p:cNvSpPr>
          <p:nvPr>
            <p:ph type="sldNum" sz="quarter" idx="5"/>
          </p:nvPr>
        </p:nvSpPr>
        <p:spPr/>
        <p:txBody>
          <a:bodyPr/>
          <a:lstStyle/>
          <a:p>
            <a:fld id="{815C3EC0-00EC-4642-A277-99151A382938}" type="slidenum">
              <a:rPr lang="en-US" smtClean="0"/>
              <a:t>22</a:t>
            </a:fld>
            <a:endParaRPr lang="en-US"/>
          </a:p>
        </p:txBody>
      </p:sp>
    </p:spTree>
    <p:extLst>
      <p:ext uri="{BB962C8B-B14F-4D97-AF65-F5344CB8AC3E}">
        <p14:creationId xmlns:p14="http://schemas.microsoft.com/office/powerpoint/2010/main" val="2874602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imported the models into Unity.</a:t>
            </a:r>
          </a:p>
        </p:txBody>
      </p:sp>
      <p:sp>
        <p:nvSpPr>
          <p:cNvPr id="4" name="Slide Number Placeholder 3"/>
          <p:cNvSpPr>
            <a:spLocks noGrp="1"/>
          </p:cNvSpPr>
          <p:nvPr>
            <p:ph type="sldNum" sz="quarter" idx="5"/>
          </p:nvPr>
        </p:nvSpPr>
        <p:spPr/>
        <p:txBody>
          <a:bodyPr/>
          <a:lstStyle/>
          <a:p>
            <a:fld id="{815C3EC0-00EC-4642-A277-99151A382938}" type="slidenum">
              <a:rPr lang="en-US" smtClean="0"/>
              <a:t>23</a:t>
            </a:fld>
            <a:endParaRPr lang="en-US"/>
          </a:p>
        </p:txBody>
      </p:sp>
    </p:spTree>
    <p:extLst>
      <p:ext uri="{BB962C8B-B14F-4D97-AF65-F5344CB8AC3E}">
        <p14:creationId xmlns:p14="http://schemas.microsoft.com/office/powerpoint/2010/main" val="151631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definition.</a:t>
            </a:r>
          </a:p>
        </p:txBody>
      </p:sp>
      <p:sp>
        <p:nvSpPr>
          <p:cNvPr id="4" name="Slide Number Placeholder 3"/>
          <p:cNvSpPr>
            <a:spLocks noGrp="1"/>
          </p:cNvSpPr>
          <p:nvPr>
            <p:ph type="sldNum" sz="quarter" idx="5"/>
          </p:nvPr>
        </p:nvSpPr>
        <p:spPr/>
        <p:txBody>
          <a:bodyPr/>
          <a:lstStyle/>
          <a:p>
            <a:fld id="{815C3EC0-00EC-4642-A277-99151A382938}" type="slidenum">
              <a:rPr lang="en-US" smtClean="0"/>
              <a:t>3</a:t>
            </a:fld>
            <a:endParaRPr lang="en-US"/>
          </a:p>
        </p:txBody>
      </p:sp>
    </p:spTree>
    <p:extLst>
      <p:ext uri="{BB962C8B-B14F-4D97-AF65-F5344CB8AC3E}">
        <p14:creationId xmlns:p14="http://schemas.microsoft.com/office/powerpoint/2010/main" val="2919994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dashboard scale I used. It tells you what the current level is along with the target level. This can be done with the typical dashboard red, yellow, green indicators but that is a tradeoff in visual readability.</a:t>
            </a:r>
          </a:p>
        </p:txBody>
      </p:sp>
      <p:sp>
        <p:nvSpPr>
          <p:cNvPr id="4" name="Slide Number Placeholder 3"/>
          <p:cNvSpPr>
            <a:spLocks noGrp="1"/>
          </p:cNvSpPr>
          <p:nvPr>
            <p:ph type="sldNum" sz="quarter" idx="5"/>
          </p:nvPr>
        </p:nvSpPr>
        <p:spPr/>
        <p:txBody>
          <a:bodyPr/>
          <a:lstStyle/>
          <a:p>
            <a:fld id="{815C3EC0-00EC-4642-A277-99151A382938}" type="slidenum">
              <a:rPr lang="en-US" smtClean="0"/>
              <a:t>24</a:t>
            </a:fld>
            <a:endParaRPr lang="en-US"/>
          </a:p>
        </p:txBody>
      </p:sp>
    </p:spTree>
    <p:extLst>
      <p:ext uri="{BB962C8B-B14F-4D97-AF65-F5344CB8AC3E}">
        <p14:creationId xmlns:p14="http://schemas.microsoft.com/office/powerpoint/2010/main" val="323217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last version of the wireframe for the User Interface.</a:t>
            </a:r>
          </a:p>
        </p:txBody>
      </p:sp>
      <p:sp>
        <p:nvSpPr>
          <p:cNvPr id="4" name="Slide Number Placeholder 3"/>
          <p:cNvSpPr>
            <a:spLocks noGrp="1"/>
          </p:cNvSpPr>
          <p:nvPr>
            <p:ph type="sldNum" sz="quarter" idx="5"/>
          </p:nvPr>
        </p:nvSpPr>
        <p:spPr/>
        <p:txBody>
          <a:bodyPr/>
          <a:lstStyle/>
          <a:p>
            <a:fld id="{815C3EC0-00EC-4642-A277-99151A382938}" type="slidenum">
              <a:rPr lang="en-US" smtClean="0"/>
              <a:t>25</a:t>
            </a:fld>
            <a:endParaRPr lang="en-US"/>
          </a:p>
        </p:txBody>
      </p:sp>
    </p:spTree>
    <p:extLst>
      <p:ext uri="{BB962C8B-B14F-4D97-AF65-F5344CB8AC3E}">
        <p14:creationId xmlns:p14="http://schemas.microsoft.com/office/powerpoint/2010/main" val="2641281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planning for the dashboard interface.</a:t>
            </a:r>
          </a:p>
        </p:txBody>
      </p:sp>
      <p:sp>
        <p:nvSpPr>
          <p:cNvPr id="4" name="Slide Number Placeholder 3"/>
          <p:cNvSpPr>
            <a:spLocks noGrp="1"/>
          </p:cNvSpPr>
          <p:nvPr>
            <p:ph type="sldNum" sz="quarter" idx="5"/>
          </p:nvPr>
        </p:nvSpPr>
        <p:spPr/>
        <p:txBody>
          <a:bodyPr/>
          <a:lstStyle/>
          <a:p>
            <a:fld id="{815C3EC0-00EC-4642-A277-99151A382938}" type="slidenum">
              <a:rPr lang="en-US" smtClean="0"/>
              <a:t>26</a:t>
            </a:fld>
            <a:endParaRPr lang="en-US"/>
          </a:p>
        </p:txBody>
      </p:sp>
    </p:spTree>
    <p:extLst>
      <p:ext uri="{BB962C8B-B14F-4D97-AF65-F5344CB8AC3E}">
        <p14:creationId xmlns:p14="http://schemas.microsoft.com/office/powerpoint/2010/main" val="4291221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27-54 simulate the app experience. Red boxes highlight buttons that would be clicked. Some buttons would add buildings and others open other menus.</a:t>
            </a:r>
          </a:p>
        </p:txBody>
      </p:sp>
      <p:sp>
        <p:nvSpPr>
          <p:cNvPr id="4" name="Slide Number Placeholder 3"/>
          <p:cNvSpPr>
            <a:spLocks noGrp="1"/>
          </p:cNvSpPr>
          <p:nvPr>
            <p:ph type="sldNum" sz="quarter" idx="5"/>
          </p:nvPr>
        </p:nvSpPr>
        <p:spPr/>
        <p:txBody>
          <a:bodyPr/>
          <a:lstStyle/>
          <a:p>
            <a:fld id="{815C3EC0-00EC-4642-A277-99151A382938}" type="slidenum">
              <a:rPr lang="en-US" smtClean="0"/>
              <a:t>27</a:t>
            </a:fld>
            <a:endParaRPr lang="en-US"/>
          </a:p>
        </p:txBody>
      </p:sp>
    </p:spTree>
    <p:extLst>
      <p:ext uri="{BB962C8B-B14F-4D97-AF65-F5344CB8AC3E}">
        <p14:creationId xmlns:p14="http://schemas.microsoft.com/office/powerpoint/2010/main" val="958768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return to the investors and city revenues are at the top of the dashboard. The brown buildings were given with options for historic preservation or adaptive reuse.</a:t>
            </a:r>
          </a:p>
        </p:txBody>
      </p:sp>
      <p:sp>
        <p:nvSpPr>
          <p:cNvPr id="4" name="Slide Number Placeholder 3"/>
          <p:cNvSpPr>
            <a:spLocks noGrp="1"/>
          </p:cNvSpPr>
          <p:nvPr>
            <p:ph type="sldNum" sz="quarter" idx="5"/>
          </p:nvPr>
        </p:nvSpPr>
        <p:spPr/>
        <p:txBody>
          <a:bodyPr/>
          <a:lstStyle/>
          <a:p>
            <a:fld id="{815C3EC0-00EC-4642-A277-99151A382938}" type="slidenum">
              <a:rPr lang="en-US" smtClean="0"/>
              <a:t>28</a:t>
            </a:fld>
            <a:endParaRPr lang="en-US"/>
          </a:p>
        </p:txBody>
      </p:sp>
    </p:spTree>
    <p:extLst>
      <p:ext uri="{BB962C8B-B14F-4D97-AF65-F5344CB8AC3E}">
        <p14:creationId xmlns:p14="http://schemas.microsoft.com/office/powerpoint/2010/main" val="3537966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buildings are office space. </a:t>
            </a:r>
          </a:p>
        </p:txBody>
      </p:sp>
      <p:sp>
        <p:nvSpPr>
          <p:cNvPr id="4" name="Slide Number Placeholder 3"/>
          <p:cNvSpPr>
            <a:spLocks noGrp="1"/>
          </p:cNvSpPr>
          <p:nvPr>
            <p:ph type="sldNum" sz="quarter" idx="5"/>
          </p:nvPr>
        </p:nvSpPr>
        <p:spPr/>
        <p:txBody>
          <a:bodyPr/>
          <a:lstStyle/>
          <a:p>
            <a:fld id="{815C3EC0-00EC-4642-A277-99151A382938}" type="slidenum">
              <a:rPr lang="en-US" smtClean="0"/>
              <a:t>29</a:t>
            </a:fld>
            <a:endParaRPr lang="en-US"/>
          </a:p>
        </p:txBody>
      </p:sp>
    </p:spTree>
    <p:extLst>
      <p:ext uri="{BB962C8B-B14F-4D97-AF65-F5344CB8AC3E}">
        <p14:creationId xmlns:p14="http://schemas.microsoft.com/office/powerpoint/2010/main" val="2153091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3 office buildings, we appear to have overbuilt. Switching to the retail menu.</a:t>
            </a:r>
          </a:p>
        </p:txBody>
      </p:sp>
      <p:sp>
        <p:nvSpPr>
          <p:cNvPr id="4" name="Slide Number Placeholder 3"/>
          <p:cNvSpPr>
            <a:spLocks noGrp="1"/>
          </p:cNvSpPr>
          <p:nvPr>
            <p:ph type="sldNum" sz="quarter" idx="5"/>
          </p:nvPr>
        </p:nvSpPr>
        <p:spPr/>
        <p:txBody>
          <a:bodyPr/>
          <a:lstStyle/>
          <a:p>
            <a:fld id="{815C3EC0-00EC-4642-A277-99151A382938}" type="slidenum">
              <a:rPr lang="en-US" smtClean="0"/>
              <a:t>31</a:t>
            </a:fld>
            <a:endParaRPr lang="en-US"/>
          </a:p>
        </p:txBody>
      </p:sp>
    </p:spTree>
    <p:extLst>
      <p:ext uri="{BB962C8B-B14F-4D97-AF65-F5344CB8AC3E}">
        <p14:creationId xmlns:p14="http://schemas.microsoft.com/office/powerpoint/2010/main" val="859780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retail options including a big box store which rarely worked. Switching to residential.</a:t>
            </a:r>
          </a:p>
        </p:txBody>
      </p:sp>
      <p:sp>
        <p:nvSpPr>
          <p:cNvPr id="4" name="Slide Number Placeholder 3"/>
          <p:cNvSpPr>
            <a:spLocks noGrp="1"/>
          </p:cNvSpPr>
          <p:nvPr>
            <p:ph type="sldNum" sz="quarter" idx="5"/>
          </p:nvPr>
        </p:nvSpPr>
        <p:spPr/>
        <p:txBody>
          <a:bodyPr/>
          <a:lstStyle/>
          <a:p>
            <a:fld id="{815C3EC0-00EC-4642-A277-99151A382938}" type="slidenum">
              <a:rPr lang="en-US" smtClean="0"/>
              <a:t>32</a:t>
            </a:fld>
            <a:endParaRPr lang="en-US"/>
          </a:p>
        </p:txBody>
      </p:sp>
    </p:spTree>
    <p:extLst>
      <p:ext uri="{BB962C8B-B14F-4D97-AF65-F5344CB8AC3E}">
        <p14:creationId xmlns:p14="http://schemas.microsoft.com/office/powerpoint/2010/main" val="3289457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luxury condos (1 or 2 were always used), apartments, townhouses, and an option for a homeless shelter.</a:t>
            </a:r>
          </a:p>
        </p:txBody>
      </p:sp>
      <p:sp>
        <p:nvSpPr>
          <p:cNvPr id="4" name="Slide Number Placeholder 3"/>
          <p:cNvSpPr>
            <a:spLocks noGrp="1"/>
          </p:cNvSpPr>
          <p:nvPr>
            <p:ph type="sldNum" sz="quarter" idx="5"/>
          </p:nvPr>
        </p:nvSpPr>
        <p:spPr/>
        <p:txBody>
          <a:bodyPr/>
          <a:lstStyle/>
          <a:p>
            <a:fld id="{815C3EC0-00EC-4642-A277-99151A382938}" type="slidenum">
              <a:rPr lang="en-US" smtClean="0"/>
              <a:t>33</a:t>
            </a:fld>
            <a:endParaRPr lang="en-US"/>
          </a:p>
        </p:txBody>
      </p:sp>
    </p:spTree>
    <p:extLst>
      <p:ext uri="{BB962C8B-B14F-4D97-AF65-F5344CB8AC3E}">
        <p14:creationId xmlns:p14="http://schemas.microsoft.com/office/powerpoint/2010/main" val="388890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some office, residential, and a little retail, the city has met their target but the investors have not.</a:t>
            </a:r>
          </a:p>
        </p:txBody>
      </p:sp>
      <p:sp>
        <p:nvSpPr>
          <p:cNvPr id="4" name="Slide Number Placeholder 3"/>
          <p:cNvSpPr>
            <a:spLocks noGrp="1"/>
          </p:cNvSpPr>
          <p:nvPr>
            <p:ph type="sldNum" sz="quarter" idx="5"/>
          </p:nvPr>
        </p:nvSpPr>
        <p:spPr/>
        <p:txBody>
          <a:bodyPr/>
          <a:lstStyle/>
          <a:p>
            <a:fld id="{815C3EC0-00EC-4642-A277-99151A382938}" type="slidenum">
              <a:rPr lang="en-US" smtClean="0"/>
              <a:t>34</a:t>
            </a:fld>
            <a:endParaRPr lang="en-US"/>
          </a:p>
        </p:txBody>
      </p:sp>
    </p:spTree>
    <p:extLst>
      <p:ext uri="{BB962C8B-B14F-4D97-AF65-F5344CB8AC3E}">
        <p14:creationId xmlns:p14="http://schemas.microsoft.com/office/powerpoint/2010/main" val="3652624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definitions – we can design interactions for better design feedback. Also, there is a spectrum between gaming and simulation. The spectrum slides along the fidelity of the representation and experience. Fidelity in this sense refers to system realism or accuracy.</a:t>
            </a:r>
          </a:p>
        </p:txBody>
      </p:sp>
      <p:sp>
        <p:nvSpPr>
          <p:cNvPr id="4" name="Slide Number Placeholder 3"/>
          <p:cNvSpPr>
            <a:spLocks noGrp="1"/>
          </p:cNvSpPr>
          <p:nvPr>
            <p:ph type="sldNum" sz="quarter" idx="5"/>
          </p:nvPr>
        </p:nvSpPr>
        <p:spPr/>
        <p:txBody>
          <a:bodyPr/>
          <a:lstStyle/>
          <a:p>
            <a:fld id="{815C3EC0-00EC-4642-A277-99151A382938}" type="slidenum">
              <a:rPr lang="en-US" smtClean="0"/>
              <a:t>4</a:t>
            </a:fld>
            <a:endParaRPr lang="en-US"/>
          </a:p>
        </p:txBody>
      </p:sp>
    </p:spTree>
    <p:extLst>
      <p:ext uri="{BB962C8B-B14F-4D97-AF65-F5344CB8AC3E}">
        <p14:creationId xmlns:p14="http://schemas.microsoft.com/office/powerpoint/2010/main" val="3495595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there is a little bit of overbuilding for the residential category.</a:t>
            </a:r>
          </a:p>
        </p:txBody>
      </p:sp>
      <p:sp>
        <p:nvSpPr>
          <p:cNvPr id="4" name="Slide Number Placeholder 3"/>
          <p:cNvSpPr>
            <a:spLocks noGrp="1"/>
          </p:cNvSpPr>
          <p:nvPr>
            <p:ph type="sldNum" sz="quarter" idx="5"/>
          </p:nvPr>
        </p:nvSpPr>
        <p:spPr/>
        <p:txBody>
          <a:bodyPr/>
          <a:lstStyle/>
          <a:p>
            <a:fld id="{815C3EC0-00EC-4642-A277-99151A382938}" type="slidenum">
              <a:rPr lang="en-US" smtClean="0"/>
              <a:t>35</a:t>
            </a:fld>
            <a:endParaRPr lang="en-US"/>
          </a:p>
        </p:txBody>
      </p:sp>
    </p:spTree>
    <p:extLst>
      <p:ext uri="{BB962C8B-B14F-4D97-AF65-F5344CB8AC3E}">
        <p14:creationId xmlns:p14="http://schemas.microsoft.com/office/powerpoint/2010/main" val="2121076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see a little overbuilding for the mid-rise office.</a:t>
            </a:r>
          </a:p>
        </p:txBody>
      </p:sp>
      <p:sp>
        <p:nvSpPr>
          <p:cNvPr id="4" name="Slide Number Placeholder 3"/>
          <p:cNvSpPr>
            <a:spLocks noGrp="1"/>
          </p:cNvSpPr>
          <p:nvPr>
            <p:ph type="sldNum" sz="quarter" idx="5"/>
          </p:nvPr>
        </p:nvSpPr>
        <p:spPr/>
        <p:txBody>
          <a:bodyPr/>
          <a:lstStyle/>
          <a:p>
            <a:fld id="{815C3EC0-00EC-4642-A277-99151A382938}" type="slidenum">
              <a:rPr lang="en-US" smtClean="0"/>
              <a:t>36</a:t>
            </a:fld>
            <a:endParaRPr lang="en-US"/>
          </a:p>
        </p:txBody>
      </p:sp>
    </p:spTree>
    <p:extLst>
      <p:ext uri="{BB962C8B-B14F-4D97-AF65-F5344CB8AC3E}">
        <p14:creationId xmlns:p14="http://schemas.microsoft.com/office/powerpoint/2010/main" val="3736892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adaptive reuse buildings.</a:t>
            </a:r>
          </a:p>
        </p:txBody>
      </p:sp>
      <p:sp>
        <p:nvSpPr>
          <p:cNvPr id="4" name="Slide Number Placeholder 3"/>
          <p:cNvSpPr>
            <a:spLocks noGrp="1"/>
          </p:cNvSpPr>
          <p:nvPr>
            <p:ph type="sldNum" sz="quarter" idx="5"/>
          </p:nvPr>
        </p:nvSpPr>
        <p:spPr/>
        <p:txBody>
          <a:bodyPr/>
          <a:lstStyle/>
          <a:p>
            <a:fld id="{815C3EC0-00EC-4642-A277-99151A382938}" type="slidenum">
              <a:rPr lang="en-US" smtClean="0"/>
              <a:t>37</a:t>
            </a:fld>
            <a:endParaRPr lang="en-US"/>
          </a:p>
        </p:txBody>
      </p:sp>
    </p:spTree>
    <p:extLst>
      <p:ext uri="{BB962C8B-B14F-4D97-AF65-F5344CB8AC3E}">
        <p14:creationId xmlns:p14="http://schemas.microsoft.com/office/powerpoint/2010/main" val="4164941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building has additional options for interior use categories and you have to decide whether to demolish it or keep it as office, retail, or a homeless shelter.</a:t>
            </a:r>
          </a:p>
        </p:txBody>
      </p:sp>
      <p:sp>
        <p:nvSpPr>
          <p:cNvPr id="4" name="Slide Number Placeholder 3"/>
          <p:cNvSpPr>
            <a:spLocks noGrp="1"/>
          </p:cNvSpPr>
          <p:nvPr>
            <p:ph type="sldNum" sz="quarter" idx="5"/>
          </p:nvPr>
        </p:nvSpPr>
        <p:spPr/>
        <p:txBody>
          <a:bodyPr/>
          <a:lstStyle/>
          <a:p>
            <a:fld id="{815C3EC0-00EC-4642-A277-99151A382938}" type="slidenum">
              <a:rPr lang="en-US" smtClean="0"/>
              <a:t>38</a:t>
            </a:fld>
            <a:endParaRPr lang="en-US"/>
          </a:p>
        </p:txBody>
      </p:sp>
    </p:spTree>
    <p:extLst>
      <p:ext uri="{BB962C8B-B14F-4D97-AF65-F5344CB8AC3E}">
        <p14:creationId xmlns:p14="http://schemas.microsoft.com/office/powerpoint/2010/main" val="2708802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building had similar options.</a:t>
            </a:r>
          </a:p>
        </p:txBody>
      </p:sp>
      <p:sp>
        <p:nvSpPr>
          <p:cNvPr id="4" name="Slide Number Placeholder 3"/>
          <p:cNvSpPr>
            <a:spLocks noGrp="1"/>
          </p:cNvSpPr>
          <p:nvPr>
            <p:ph type="sldNum" sz="quarter" idx="5"/>
          </p:nvPr>
        </p:nvSpPr>
        <p:spPr/>
        <p:txBody>
          <a:bodyPr/>
          <a:lstStyle/>
          <a:p>
            <a:fld id="{815C3EC0-00EC-4642-A277-99151A382938}" type="slidenum">
              <a:rPr lang="en-US" smtClean="0"/>
              <a:t>39</a:t>
            </a:fld>
            <a:endParaRPr lang="en-US"/>
          </a:p>
        </p:txBody>
      </p:sp>
    </p:spTree>
    <p:extLst>
      <p:ext uri="{BB962C8B-B14F-4D97-AF65-F5344CB8AC3E}">
        <p14:creationId xmlns:p14="http://schemas.microsoft.com/office/powerpoint/2010/main" val="1067438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C3EC0-00EC-4642-A277-99151A382938}" type="slidenum">
              <a:rPr lang="en-US" smtClean="0"/>
              <a:t>40</a:t>
            </a:fld>
            <a:endParaRPr lang="en-US"/>
          </a:p>
        </p:txBody>
      </p:sp>
    </p:spTree>
    <p:extLst>
      <p:ext uri="{BB962C8B-B14F-4D97-AF65-F5344CB8AC3E}">
        <p14:creationId xmlns:p14="http://schemas.microsoft.com/office/powerpoint/2010/main" val="1638492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5C3EC0-00EC-4642-A277-99151A382938}" type="slidenum">
              <a:rPr lang="en-US" smtClean="0"/>
              <a:t>41</a:t>
            </a:fld>
            <a:endParaRPr lang="en-US"/>
          </a:p>
        </p:txBody>
      </p:sp>
    </p:spTree>
    <p:extLst>
      <p:ext uri="{BB962C8B-B14F-4D97-AF65-F5344CB8AC3E}">
        <p14:creationId xmlns:p14="http://schemas.microsoft.com/office/powerpoint/2010/main" val="3810398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the custom options to chose from with various returns and value to the community.</a:t>
            </a:r>
          </a:p>
        </p:txBody>
      </p:sp>
      <p:sp>
        <p:nvSpPr>
          <p:cNvPr id="4" name="Slide Number Placeholder 3"/>
          <p:cNvSpPr>
            <a:spLocks noGrp="1"/>
          </p:cNvSpPr>
          <p:nvPr>
            <p:ph type="sldNum" sz="quarter" idx="5"/>
          </p:nvPr>
        </p:nvSpPr>
        <p:spPr/>
        <p:txBody>
          <a:bodyPr/>
          <a:lstStyle/>
          <a:p>
            <a:fld id="{815C3EC0-00EC-4642-A277-99151A382938}" type="slidenum">
              <a:rPr lang="en-US" smtClean="0"/>
              <a:t>42</a:t>
            </a:fld>
            <a:endParaRPr lang="en-US"/>
          </a:p>
        </p:txBody>
      </p:sp>
    </p:spTree>
    <p:extLst>
      <p:ext uri="{BB962C8B-B14F-4D97-AF65-F5344CB8AC3E}">
        <p14:creationId xmlns:p14="http://schemas.microsoft.com/office/powerpoint/2010/main" val="411224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checking some, you could fill the rest with retail and office.</a:t>
            </a:r>
          </a:p>
        </p:txBody>
      </p:sp>
      <p:sp>
        <p:nvSpPr>
          <p:cNvPr id="4" name="Slide Number Placeholder 3"/>
          <p:cNvSpPr>
            <a:spLocks noGrp="1"/>
          </p:cNvSpPr>
          <p:nvPr>
            <p:ph type="sldNum" sz="quarter" idx="5"/>
          </p:nvPr>
        </p:nvSpPr>
        <p:spPr/>
        <p:txBody>
          <a:bodyPr/>
          <a:lstStyle/>
          <a:p>
            <a:fld id="{815C3EC0-00EC-4642-A277-99151A382938}" type="slidenum">
              <a:rPr lang="en-US" smtClean="0"/>
              <a:t>43</a:t>
            </a:fld>
            <a:endParaRPr lang="en-US"/>
          </a:p>
        </p:txBody>
      </p:sp>
    </p:spTree>
    <p:extLst>
      <p:ext uri="{BB962C8B-B14F-4D97-AF65-F5344CB8AC3E}">
        <p14:creationId xmlns:p14="http://schemas.microsoft.com/office/powerpoint/2010/main" val="2234689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decide how much of your residential would be subsidized as affordable.</a:t>
            </a:r>
          </a:p>
        </p:txBody>
      </p:sp>
      <p:sp>
        <p:nvSpPr>
          <p:cNvPr id="4" name="Slide Number Placeholder 3"/>
          <p:cNvSpPr>
            <a:spLocks noGrp="1"/>
          </p:cNvSpPr>
          <p:nvPr>
            <p:ph type="sldNum" sz="quarter" idx="5"/>
          </p:nvPr>
        </p:nvSpPr>
        <p:spPr/>
        <p:txBody>
          <a:bodyPr/>
          <a:lstStyle/>
          <a:p>
            <a:fld id="{815C3EC0-00EC-4642-A277-99151A382938}" type="slidenum">
              <a:rPr lang="en-US" smtClean="0"/>
              <a:t>52</a:t>
            </a:fld>
            <a:endParaRPr lang="en-US"/>
          </a:p>
        </p:txBody>
      </p:sp>
    </p:spTree>
    <p:extLst>
      <p:ext uri="{BB962C8B-B14F-4D97-AF65-F5344CB8AC3E}">
        <p14:creationId xmlns:p14="http://schemas.microsoft.com/office/powerpoint/2010/main" val="98173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surgical game (low fidelity).</a:t>
            </a:r>
          </a:p>
        </p:txBody>
      </p:sp>
      <p:sp>
        <p:nvSpPr>
          <p:cNvPr id="4" name="Slide Number Placeholder 3"/>
          <p:cNvSpPr>
            <a:spLocks noGrp="1"/>
          </p:cNvSpPr>
          <p:nvPr>
            <p:ph type="sldNum" sz="quarter" idx="5"/>
          </p:nvPr>
        </p:nvSpPr>
        <p:spPr/>
        <p:txBody>
          <a:bodyPr/>
          <a:lstStyle/>
          <a:p>
            <a:fld id="{815C3EC0-00EC-4642-A277-99151A382938}" type="slidenum">
              <a:rPr lang="en-US" smtClean="0"/>
              <a:t>5</a:t>
            </a:fld>
            <a:endParaRPr lang="en-US"/>
          </a:p>
        </p:txBody>
      </p:sp>
    </p:spTree>
    <p:extLst>
      <p:ext uri="{BB962C8B-B14F-4D97-AF65-F5344CB8AC3E}">
        <p14:creationId xmlns:p14="http://schemas.microsoft.com/office/powerpoint/2010/main" val="31472932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Increasing affordable housing decreases the city’s revenue.</a:t>
            </a:r>
          </a:p>
        </p:txBody>
      </p:sp>
      <p:sp>
        <p:nvSpPr>
          <p:cNvPr id="4" name="Slide Number Placeholder 3"/>
          <p:cNvSpPr>
            <a:spLocks noGrp="1"/>
          </p:cNvSpPr>
          <p:nvPr>
            <p:ph type="sldNum" sz="quarter" idx="5"/>
          </p:nvPr>
        </p:nvSpPr>
        <p:spPr/>
        <p:txBody>
          <a:bodyPr/>
          <a:lstStyle/>
          <a:p>
            <a:fld id="{815C3EC0-00EC-4642-A277-99151A382938}" type="slidenum">
              <a:rPr lang="en-US" smtClean="0"/>
              <a:t>53</a:t>
            </a:fld>
            <a:endParaRPr lang="en-US"/>
          </a:p>
        </p:txBody>
      </p:sp>
    </p:spTree>
    <p:extLst>
      <p:ext uri="{BB962C8B-B14F-4D97-AF65-F5344CB8AC3E}">
        <p14:creationId xmlns:p14="http://schemas.microsoft.com/office/powerpoint/2010/main" val="2928720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a solution that can be presented to the city council.</a:t>
            </a:r>
          </a:p>
        </p:txBody>
      </p:sp>
      <p:sp>
        <p:nvSpPr>
          <p:cNvPr id="4" name="Slide Number Placeholder 3"/>
          <p:cNvSpPr>
            <a:spLocks noGrp="1"/>
          </p:cNvSpPr>
          <p:nvPr>
            <p:ph type="sldNum" sz="quarter" idx="5"/>
          </p:nvPr>
        </p:nvSpPr>
        <p:spPr/>
        <p:txBody>
          <a:bodyPr/>
          <a:lstStyle/>
          <a:p>
            <a:fld id="{815C3EC0-00EC-4642-A277-99151A382938}" type="slidenum">
              <a:rPr lang="en-US" smtClean="0"/>
              <a:t>54</a:t>
            </a:fld>
            <a:endParaRPr lang="en-US"/>
          </a:p>
        </p:txBody>
      </p:sp>
    </p:spTree>
    <p:extLst>
      <p:ext uri="{BB962C8B-B14F-4D97-AF65-F5344CB8AC3E}">
        <p14:creationId xmlns:p14="http://schemas.microsoft.com/office/powerpoint/2010/main" val="416922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Unity development environment. The highlighted region shows where the scripts are connected to the user interface. Notice that in Unity a user interface is accomplished by pointing one view toward the UI elements which are located far above the site plan. The UI view is then layered over the site plan view.</a:t>
            </a:r>
          </a:p>
        </p:txBody>
      </p:sp>
      <p:sp>
        <p:nvSpPr>
          <p:cNvPr id="4" name="Slide Number Placeholder 3"/>
          <p:cNvSpPr>
            <a:spLocks noGrp="1"/>
          </p:cNvSpPr>
          <p:nvPr>
            <p:ph type="sldNum" sz="quarter" idx="5"/>
          </p:nvPr>
        </p:nvSpPr>
        <p:spPr/>
        <p:txBody>
          <a:bodyPr/>
          <a:lstStyle/>
          <a:p>
            <a:fld id="{815C3EC0-00EC-4642-A277-99151A382938}" type="slidenum">
              <a:rPr lang="en-US" smtClean="0"/>
              <a:t>55</a:t>
            </a:fld>
            <a:endParaRPr lang="en-US"/>
          </a:p>
        </p:txBody>
      </p:sp>
    </p:spTree>
    <p:extLst>
      <p:ext uri="{BB962C8B-B14F-4D97-AF65-F5344CB8AC3E}">
        <p14:creationId xmlns:p14="http://schemas.microsoft.com/office/powerpoint/2010/main" val="2444796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close up of the button click assignments.</a:t>
            </a:r>
          </a:p>
        </p:txBody>
      </p:sp>
      <p:sp>
        <p:nvSpPr>
          <p:cNvPr id="4" name="Slide Number Placeholder 3"/>
          <p:cNvSpPr>
            <a:spLocks noGrp="1"/>
          </p:cNvSpPr>
          <p:nvPr>
            <p:ph type="sldNum" sz="quarter" idx="5"/>
          </p:nvPr>
        </p:nvSpPr>
        <p:spPr/>
        <p:txBody>
          <a:bodyPr/>
          <a:lstStyle/>
          <a:p>
            <a:fld id="{815C3EC0-00EC-4642-A277-99151A382938}" type="slidenum">
              <a:rPr lang="en-US" smtClean="0"/>
              <a:t>56</a:t>
            </a:fld>
            <a:endParaRPr lang="en-US"/>
          </a:p>
        </p:txBody>
      </p:sp>
    </p:spTree>
    <p:extLst>
      <p:ext uri="{BB962C8B-B14F-4D97-AF65-F5344CB8AC3E}">
        <p14:creationId xmlns:p14="http://schemas.microsoft.com/office/powerpoint/2010/main" val="14208118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highlight shows how the slider bars are connected to the script.</a:t>
            </a:r>
          </a:p>
        </p:txBody>
      </p:sp>
      <p:sp>
        <p:nvSpPr>
          <p:cNvPr id="4" name="Slide Number Placeholder 3"/>
          <p:cNvSpPr>
            <a:spLocks noGrp="1"/>
          </p:cNvSpPr>
          <p:nvPr>
            <p:ph type="sldNum" sz="quarter" idx="5"/>
          </p:nvPr>
        </p:nvSpPr>
        <p:spPr/>
        <p:txBody>
          <a:bodyPr/>
          <a:lstStyle/>
          <a:p>
            <a:fld id="{815C3EC0-00EC-4642-A277-99151A382938}" type="slidenum">
              <a:rPr lang="en-US" smtClean="0"/>
              <a:t>57</a:t>
            </a:fld>
            <a:endParaRPr lang="en-US"/>
          </a:p>
        </p:txBody>
      </p:sp>
    </p:spTree>
    <p:extLst>
      <p:ext uri="{BB962C8B-B14F-4D97-AF65-F5344CB8AC3E}">
        <p14:creationId xmlns:p14="http://schemas.microsoft.com/office/powerpoint/2010/main" val="3898824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close up of the slider bar script assignments.</a:t>
            </a:r>
          </a:p>
        </p:txBody>
      </p:sp>
      <p:sp>
        <p:nvSpPr>
          <p:cNvPr id="4" name="Slide Number Placeholder 3"/>
          <p:cNvSpPr>
            <a:spLocks noGrp="1"/>
          </p:cNvSpPr>
          <p:nvPr>
            <p:ph type="sldNum" sz="quarter" idx="5"/>
          </p:nvPr>
        </p:nvSpPr>
        <p:spPr/>
        <p:txBody>
          <a:bodyPr/>
          <a:lstStyle/>
          <a:p>
            <a:fld id="{815C3EC0-00EC-4642-A277-99151A382938}" type="slidenum">
              <a:rPr lang="en-US" smtClean="0"/>
              <a:t>58</a:t>
            </a:fld>
            <a:endParaRPr lang="en-US"/>
          </a:p>
        </p:txBody>
      </p:sp>
    </p:spTree>
    <p:extLst>
      <p:ext uri="{BB962C8B-B14F-4D97-AF65-F5344CB8AC3E}">
        <p14:creationId xmlns:p14="http://schemas.microsoft.com/office/powerpoint/2010/main" val="1109464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couple of the functions that updated the spreadsheet (adding and removing a building in this instance).</a:t>
            </a:r>
          </a:p>
        </p:txBody>
      </p:sp>
      <p:sp>
        <p:nvSpPr>
          <p:cNvPr id="4" name="Slide Number Placeholder 3"/>
          <p:cNvSpPr>
            <a:spLocks noGrp="1"/>
          </p:cNvSpPr>
          <p:nvPr>
            <p:ph type="sldNum" sz="quarter" idx="5"/>
          </p:nvPr>
        </p:nvSpPr>
        <p:spPr/>
        <p:txBody>
          <a:bodyPr/>
          <a:lstStyle/>
          <a:p>
            <a:fld id="{815C3EC0-00EC-4642-A277-99151A382938}" type="slidenum">
              <a:rPr lang="en-US" smtClean="0"/>
              <a:t>59</a:t>
            </a:fld>
            <a:endParaRPr lang="en-US"/>
          </a:p>
        </p:txBody>
      </p:sp>
    </p:spTree>
    <p:extLst>
      <p:ext uri="{BB962C8B-B14F-4D97-AF65-F5344CB8AC3E}">
        <p14:creationId xmlns:p14="http://schemas.microsoft.com/office/powerpoint/2010/main" val="1201398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initialization of the “spreadsheet” which I realized would best be represented as a dictionary of dictionaries because I needed to be able to update the quantity of buildings as well as the quantity of building space categories for absorption rates.</a:t>
            </a:r>
          </a:p>
        </p:txBody>
      </p:sp>
      <p:sp>
        <p:nvSpPr>
          <p:cNvPr id="4" name="Slide Number Placeholder 3"/>
          <p:cNvSpPr>
            <a:spLocks noGrp="1"/>
          </p:cNvSpPr>
          <p:nvPr>
            <p:ph type="sldNum" sz="quarter" idx="5"/>
          </p:nvPr>
        </p:nvSpPr>
        <p:spPr/>
        <p:txBody>
          <a:bodyPr/>
          <a:lstStyle/>
          <a:p>
            <a:fld id="{815C3EC0-00EC-4642-A277-99151A382938}" type="slidenum">
              <a:rPr lang="en-US" smtClean="0"/>
              <a:t>60</a:t>
            </a:fld>
            <a:endParaRPr lang="en-US"/>
          </a:p>
        </p:txBody>
      </p:sp>
    </p:spTree>
    <p:extLst>
      <p:ext uri="{BB962C8B-B14F-4D97-AF65-F5344CB8AC3E}">
        <p14:creationId xmlns:p14="http://schemas.microsoft.com/office/powerpoint/2010/main" val="1948366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initialize the buildings and their attributes.</a:t>
            </a:r>
          </a:p>
        </p:txBody>
      </p:sp>
      <p:sp>
        <p:nvSpPr>
          <p:cNvPr id="4" name="Slide Number Placeholder 3"/>
          <p:cNvSpPr>
            <a:spLocks noGrp="1"/>
          </p:cNvSpPr>
          <p:nvPr>
            <p:ph type="sldNum" sz="quarter" idx="5"/>
          </p:nvPr>
        </p:nvSpPr>
        <p:spPr/>
        <p:txBody>
          <a:bodyPr/>
          <a:lstStyle/>
          <a:p>
            <a:fld id="{815C3EC0-00EC-4642-A277-99151A382938}" type="slidenum">
              <a:rPr lang="en-US" smtClean="0"/>
              <a:t>61</a:t>
            </a:fld>
            <a:endParaRPr lang="en-US"/>
          </a:p>
        </p:txBody>
      </p:sp>
    </p:spTree>
    <p:extLst>
      <p:ext uri="{BB962C8B-B14F-4D97-AF65-F5344CB8AC3E}">
        <p14:creationId xmlns:p14="http://schemas.microsoft.com/office/powerpoint/2010/main" val="21179286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began the investor return calculation once the inventory changed.</a:t>
            </a:r>
          </a:p>
        </p:txBody>
      </p:sp>
      <p:sp>
        <p:nvSpPr>
          <p:cNvPr id="4" name="Slide Number Placeholder 3"/>
          <p:cNvSpPr>
            <a:spLocks noGrp="1"/>
          </p:cNvSpPr>
          <p:nvPr>
            <p:ph type="sldNum" sz="quarter" idx="5"/>
          </p:nvPr>
        </p:nvSpPr>
        <p:spPr/>
        <p:txBody>
          <a:bodyPr/>
          <a:lstStyle/>
          <a:p>
            <a:fld id="{815C3EC0-00EC-4642-A277-99151A382938}" type="slidenum">
              <a:rPr lang="en-US" smtClean="0"/>
              <a:t>62</a:t>
            </a:fld>
            <a:endParaRPr lang="en-US"/>
          </a:p>
        </p:txBody>
      </p:sp>
    </p:spTree>
    <p:extLst>
      <p:ext uri="{BB962C8B-B14F-4D97-AF65-F5344CB8AC3E}">
        <p14:creationId xmlns:p14="http://schemas.microsoft.com/office/powerpoint/2010/main" val="1087196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surgical simulation (high fidelity).</a:t>
            </a:r>
          </a:p>
        </p:txBody>
      </p:sp>
      <p:sp>
        <p:nvSpPr>
          <p:cNvPr id="4" name="Slide Number Placeholder 3"/>
          <p:cNvSpPr>
            <a:spLocks noGrp="1"/>
          </p:cNvSpPr>
          <p:nvPr>
            <p:ph type="sldNum" sz="quarter" idx="5"/>
          </p:nvPr>
        </p:nvSpPr>
        <p:spPr/>
        <p:txBody>
          <a:bodyPr/>
          <a:lstStyle/>
          <a:p>
            <a:fld id="{815C3EC0-00EC-4642-A277-99151A382938}" type="slidenum">
              <a:rPr lang="en-US" smtClean="0"/>
              <a:t>6</a:t>
            </a:fld>
            <a:endParaRPr lang="en-US"/>
          </a:p>
        </p:txBody>
      </p:sp>
    </p:spTree>
    <p:extLst>
      <p:ext uri="{BB962C8B-B14F-4D97-AF65-F5344CB8AC3E}">
        <p14:creationId xmlns:p14="http://schemas.microsoft.com/office/powerpoint/2010/main" val="40485210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had to track the effect of the homeless shelter on city revenue. The second function tracked the amount of office and retail space.</a:t>
            </a:r>
          </a:p>
        </p:txBody>
      </p:sp>
      <p:sp>
        <p:nvSpPr>
          <p:cNvPr id="4" name="Slide Number Placeholder 3"/>
          <p:cNvSpPr>
            <a:spLocks noGrp="1"/>
          </p:cNvSpPr>
          <p:nvPr>
            <p:ph type="sldNum" sz="quarter" idx="5"/>
          </p:nvPr>
        </p:nvSpPr>
        <p:spPr/>
        <p:txBody>
          <a:bodyPr/>
          <a:lstStyle/>
          <a:p>
            <a:fld id="{815C3EC0-00EC-4642-A277-99151A382938}" type="slidenum">
              <a:rPr lang="en-US" smtClean="0"/>
              <a:t>63</a:t>
            </a:fld>
            <a:endParaRPr lang="en-US"/>
          </a:p>
        </p:txBody>
      </p:sp>
    </p:spTree>
    <p:extLst>
      <p:ext uri="{BB962C8B-B14F-4D97-AF65-F5344CB8AC3E}">
        <p14:creationId xmlns:p14="http://schemas.microsoft.com/office/powerpoint/2010/main" val="1599009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beyond UrbanPlan, we could use existing geography ontologies for building modeling in the real world.</a:t>
            </a:r>
          </a:p>
        </p:txBody>
      </p:sp>
      <p:sp>
        <p:nvSpPr>
          <p:cNvPr id="4" name="Slide Number Placeholder 3"/>
          <p:cNvSpPr>
            <a:spLocks noGrp="1"/>
          </p:cNvSpPr>
          <p:nvPr>
            <p:ph type="sldNum" sz="quarter" idx="5"/>
          </p:nvPr>
        </p:nvSpPr>
        <p:spPr/>
        <p:txBody>
          <a:bodyPr/>
          <a:lstStyle/>
          <a:p>
            <a:fld id="{815C3EC0-00EC-4642-A277-99151A382938}" type="slidenum">
              <a:rPr lang="en-US" smtClean="0"/>
              <a:t>64</a:t>
            </a:fld>
            <a:endParaRPr lang="en-US"/>
          </a:p>
        </p:txBody>
      </p:sp>
    </p:spTree>
    <p:extLst>
      <p:ext uri="{BB962C8B-B14F-4D97-AF65-F5344CB8AC3E}">
        <p14:creationId xmlns:p14="http://schemas.microsoft.com/office/powerpoint/2010/main" val="1930388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ontology (aka. Schema) for CityGML. It’s basically how we can interface between real elements and scripting.</a:t>
            </a:r>
          </a:p>
        </p:txBody>
      </p:sp>
      <p:sp>
        <p:nvSpPr>
          <p:cNvPr id="4" name="Slide Number Placeholder 3"/>
          <p:cNvSpPr>
            <a:spLocks noGrp="1"/>
          </p:cNvSpPr>
          <p:nvPr>
            <p:ph type="sldNum" sz="quarter" idx="5"/>
          </p:nvPr>
        </p:nvSpPr>
        <p:spPr/>
        <p:txBody>
          <a:bodyPr/>
          <a:lstStyle/>
          <a:p>
            <a:fld id="{815C3EC0-00EC-4642-A277-99151A382938}" type="slidenum">
              <a:rPr lang="en-US" smtClean="0"/>
              <a:t>65</a:t>
            </a:fld>
            <a:endParaRPr lang="en-US"/>
          </a:p>
        </p:txBody>
      </p:sp>
    </p:spTree>
    <p:extLst>
      <p:ext uri="{BB962C8B-B14F-4D97-AF65-F5344CB8AC3E}">
        <p14:creationId xmlns:p14="http://schemas.microsoft.com/office/powerpoint/2010/main" val="2623941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that interface. </a:t>
            </a:r>
          </a:p>
        </p:txBody>
      </p:sp>
      <p:sp>
        <p:nvSpPr>
          <p:cNvPr id="4" name="Slide Number Placeholder 3"/>
          <p:cNvSpPr>
            <a:spLocks noGrp="1"/>
          </p:cNvSpPr>
          <p:nvPr>
            <p:ph type="sldNum" sz="quarter" idx="5"/>
          </p:nvPr>
        </p:nvSpPr>
        <p:spPr/>
        <p:txBody>
          <a:bodyPr/>
          <a:lstStyle/>
          <a:p>
            <a:fld id="{815C3EC0-00EC-4642-A277-99151A382938}" type="slidenum">
              <a:rPr lang="en-US" smtClean="0"/>
              <a:t>66</a:t>
            </a:fld>
            <a:endParaRPr lang="en-US"/>
          </a:p>
        </p:txBody>
      </p:sp>
    </p:spTree>
    <p:extLst>
      <p:ext uri="{BB962C8B-B14F-4D97-AF65-F5344CB8AC3E}">
        <p14:creationId xmlns:p14="http://schemas.microsoft.com/office/powerpoint/2010/main" val="4148227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II of the project.</a:t>
            </a:r>
          </a:p>
        </p:txBody>
      </p:sp>
      <p:sp>
        <p:nvSpPr>
          <p:cNvPr id="4" name="Slide Number Placeholder 3"/>
          <p:cNvSpPr>
            <a:spLocks noGrp="1"/>
          </p:cNvSpPr>
          <p:nvPr>
            <p:ph type="sldNum" sz="quarter" idx="5"/>
          </p:nvPr>
        </p:nvSpPr>
        <p:spPr/>
        <p:txBody>
          <a:bodyPr/>
          <a:lstStyle/>
          <a:p>
            <a:fld id="{815C3EC0-00EC-4642-A277-99151A382938}" type="slidenum">
              <a:rPr lang="en-US" smtClean="0"/>
              <a:t>67</a:t>
            </a:fld>
            <a:endParaRPr lang="en-US"/>
          </a:p>
        </p:txBody>
      </p:sp>
    </p:spTree>
    <p:extLst>
      <p:ext uri="{BB962C8B-B14F-4D97-AF65-F5344CB8AC3E}">
        <p14:creationId xmlns:p14="http://schemas.microsoft.com/office/powerpoint/2010/main" val="38039609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City of Richardson color coded by use in </a:t>
            </a:r>
            <a:r>
              <a:rPr lang="en-US" dirty="0" err="1"/>
              <a:t>CartoDB</a:t>
            </a:r>
            <a:r>
              <a:rPr lang="en-US" dirty="0"/>
              <a:t>.</a:t>
            </a:r>
          </a:p>
        </p:txBody>
      </p:sp>
      <p:sp>
        <p:nvSpPr>
          <p:cNvPr id="4" name="Slide Number Placeholder 3"/>
          <p:cNvSpPr>
            <a:spLocks noGrp="1"/>
          </p:cNvSpPr>
          <p:nvPr>
            <p:ph type="sldNum" sz="quarter" idx="5"/>
          </p:nvPr>
        </p:nvSpPr>
        <p:spPr/>
        <p:txBody>
          <a:bodyPr/>
          <a:lstStyle/>
          <a:p>
            <a:fld id="{815C3EC0-00EC-4642-A277-99151A382938}" type="slidenum">
              <a:rPr lang="en-US" smtClean="0"/>
              <a:t>68</a:t>
            </a:fld>
            <a:endParaRPr lang="en-US"/>
          </a:p>
        </p:txBody>
      </p:sp>
    </p:spTree>
    <p:extLst>
      <p:ext uri="{BB962C8B-B14F-4D97-AF65-F5344CB8AC3E}">
        <p14:creationId xmlns:p14="http://schemas.microsoft.com/office/powerpoint/2010/main" val="17725518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created a 3D model of that map in ESRI ArcScene.</a:t>
            </a:r>
          </a:p>
        </p:txBody>
      </p:sp>
      <p:sp>
        <p:nvSpPr>
          <p:cNvPr id="4" name="Slide Number Placeholder 3"/>
          <p:cNvSpPr>
            <a:spLocks noGrp="1"/>
          </p:cNvSpPr>
          <p:nvPr>
            <p:ph type="sldNum" sz="quarter" idx="5"/>
          </p:nvPr>
        </p:nvSpPr>
        <p:spPr/>
        <p:txBody>
          <a:bodyPr/>
          <a:lstStyle/>
          <a:p>
            <a:fld id="{815C3EC0-00EC-4642-A277-99151A382938}" type="slidenum">
              <a:rPr lang="en-US" smtClean="0"/>
              <a:t>69</a:t>
            </a:fld>
            <a:endParaRPr lang="en-US"/>
          </a:p>
        </p:txBody>
      </p:sp>
    </p:spTree>
    <p:extLst>
      <p:ext uri="{BB962C8B-B14F-4D97-AF65-F5344CB8AC3E}">
        <p14:creationId xmlns:p14="http://schemas.microsoft.com/office/powerpoint/2010/main" val="29724939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to extrude the parcels as well so they could become clickable objects.</a:t>
            </a:r>
          </a:p>
        </p:txBody>
      </p:sp>
      <p:sp>
        <p:nvSpPr>
          <p:cNvPr id="4" name="Slide Number Placeholder 3"/>
          <p:cNvSpPr>
            <a:spLocks noGrp="1"/>
          </p:cNvSpPr>
          <p:nvPr>
            <p:ph type="sldNum" sz="quarter" idx="5"/>
          </p:nvPr>
        </p:nvSpPr>
        <p:spPr/>
        <p:txBody>
          <a:bodyPr/>
          <a:lstStyle/>
          <a:p>
            <a:fld id="{815C3EC0-00EC-4642-A277-99151A382938}" type="slidenum">
              <a:rPr lang="en-US" smtClean="0"/>
              <a:t>70</a:t>
            </a:fld>
            <a:endParaRPr lang="en-US"/>
          </a:p>
        </p:txBody>
      </p:sp>
    </p:spTree>
    <p:extLst>
      <p:ext uri="{BB962C8B-B14F-4D97-AF65-F5344CB8AC3E}">
        <p14:creationId xmlns:p14="http://schemas.microsoft.com/office/powerpoint/2010/main" val="17687354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tried cleaning up the model in Maya but it was overkill.</a:t>
            </a:r>
          </a:p>
        </p:txBody>
      </p:sp>
      <p:sp>
        <p:nvSpPr>
          <p:cNvPr id="4" name="Slide Number Placeholder 3"/>
          <p:cNvSpPr>
            <a:spLocks noGrp="1"/>
          </p:cNvSpPr>
          <p:nvPr>
            <p:ph type="sldNum" sz="quarter" idx="5"/>
          </p:nvPr>
        </p:nvSpPr>
        <p:spPr/>
        <p:txBody>
          <a:bodyPr/>
          <a:lstStyle/>
          <a:p>
            <a:fld id="{815C3EC0-00EC-4642-A277-99151A382938}" type="slidenum">
              <a:rPr lang="en-US" smtClean="0"/>
              <a:t>72</a:t>
            </a:fld>
            <a:endParaRPr lang="en-US"/>
          </a:p>
        </p:txBody>
      </p:sp>
    </p:spTree>
    <p:extLst>
      <p:ext uri="{BB962C8B-B14F-4D97-AF65-F5344CB8AC3E}">
        <p14:creationId xmlns:p14="http://schemas.microsoft.com/office/powerpoint/2010/main" val="17471804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MeshLab was the right tool. It let me convert the ESRI objects to file types that Unity would recognize.</a:t>
            </a:r>
          </a:p>
        </p:txBody>
      </p:sp>
      <p:sp>
        <p:nvSpPr>
          <p:cNvPr id="4" name="Slide Number Placeholder 3"/>
          <p:cNvSpPr>
            <a:spLocks noGrp="1"/>
          </p:cNvSpPr>
          <p:nvPr>
            <p:ph type="sldNum" sz="quarter" idx="5"/>
          </p:nvPr>
        </p:nvSpPr>
        <p:spPr/>
        <p:txBody>
          <a:bodyPr/>
          <a:lstStyle/>
          <a:p>
            <a:fld id="{815C3EC0-00EC-4642-A277-99151A382938}" type="slidenum">
              <a:rPr lang="en-US" smtClean="0"/>
              <a:t>73</a:t>
            </a:fld>
            <a:endParaRPr lang="en-US"/>
          </a:p>
        </p:txBody>
      </p:sp>
    </p:spTree>
    <p:extLst>
      <p:ext uri="{BB962C8B-B14F-4D97-AF65-F5344CB8AC3E}">
        <p14:creationId xmlns:p14="http://schemas.microsoft.com/office/powerpoint/2010/main" val="3007322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city game with moderate amounts of fidelity.</a:t>
            </a:r>
          </a:p>
        </p:txBody>
      </p:sp>
      <p:sp>
        <p:nvSpPr>
          <p:cNvPr id="4" name="Slide Number Placeholder 3"/>
          <p:cNvSpPr>
            <a:spLocks noGrp="1"/>
          </p:cNvSpPr>
          <p:nvPr>
            <p:ph type="sldNum" sz="quarter" idx="5"/>
          </p:nvPr>
        </p:nvSpPr>
        <p:spPr/>
        <p:txBody>
          <a:bodyPr/>
          <a:lstStyle/>
          <a:p>
            <a:fld id="{815C3EC0-00EC-4642-A277-99151A382938}" type="slidenum">
              <a:rPr lang="en-US" smtClean="0"/>
              <a:t>7</a:t>
            </a:fld>
            <a:endParaRPr lang="en-US"/>
          </a:p>
        </p:txBody>
      </p:sp>
    </p:spTree>
    <p:extLst>
      <p:ext uri="{BB962C8B-B14F-4D97-AF65-F5344CB8AC3E}">
        <p14:creationId xmlns:p14="http://schemas.microsoft.com/office/powerpoint/2010/main" val="28279437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through SketchUp to make sure the faces were facing the right direction. I could have used a plugin to give triangle faces too.</a:t>
            </a:r>
          </a:p>
        </p:txBody>
      </p:sp>
      <p:sp>
        <p:nvSpPr>
          <p:cNvPr id="4" name="Slide Number Placeholder 3"/>
          <p:cNvSpPr>
            <a:spLocks noGrp="1"/>
          </p:cNvSpPr>
          <p:nvPr>
            <p:ph type="sldNum" sz="quarter" idx="5"/>
          </p:nvPr>
        </p:nvSpPr>
        <p:spPr/>
        <p:txBody>
          <a:bodyPr/>
          <a:lstStyle/>
          <a:p>
            <a:fld id="{815C3EC0-00EC-4642-A277-99151A382938}" type="slidenum">
              <a:rPr lang="en-US" smtClean="0"/>
              <a:t>74</a:t>
            </a:fld>
            <a:endParaRPr lang="en-US"/>
          </a:p>
        </p:txBody>
      </p:sp>
    </p:spTree>
    <p:extLst>
      <p:ext uri="{BB962C8B-B14F-4D97-AF65-F5344CB8AC3E}">
        <p14:creationId xmlns:p14="http://schemas.microsoft.com/office/powerpoint/2010/main" val="35802721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Unity.</a:t>
            </a:r>
          </a:p>
        </p:txBody>
      </p:sp>
      <p:sp>
        <p:nvSpPr>
          <p:cNvPr id="4" name="Slide Number Placeholder 3"/>
          <p:cNvSpPr>
            <a:spLocks noGrp="1"/>
          </p:cNvSpPr>
          <p:nvPr>
            <p:ph type="sldNum" sz="quarter" idx="5"/>
          </p:nvPr>
        </p:nvSpPr>
        <p:spPr/>
        <p:txBody>
          <a:bodyPr/>
          <a:lstStyle/>
          <a:p>
            <a:fld id="{815C3EC0-00EC-4642-A277-99151A382938}" type="slidenum">
              <a:rPr lang="en-US" smtClean="0"/>
              <a:t>75</a:t>
            </a:fld>
            <a:endParaRPr lang="en-US"/>
          </a:p>
        </p:txBody>
      </p:sp>
    </p:spTree>
    <p:extLst>
      <p:ext uri="{BB962C8B-B14F-4D97-AF65-F5344CB8AC3E}">
        <p14:creationId xmlns:p14="http://schemas.microsoft.com/office/powerpoint/2010/main" val="41080572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they imported into Unity as one object that I couldn’t edit separately. This plugin fixed that.</a:t>
            </a:r>
          </a:p>
        </p:txBody>
      </p:sp>
      <p:sp>
        <p:nvSpPr>
          <p:cNvPr id="4" name="Slide Number Placeholder 3"/>
          <p:cNvSpPr>
            <a:spLocks noGrp="1"/>
          </p:cNvSpPr>
          <p:nvPr>
            <p:ph type="sldNum" sz="quarter" idx="5"/>
          </p:nvPr>
        </p:nvSpPr>
        <p:spPr/>
        <p:txBody>
          <a:bodyPr/>
          <a:lstStyle/>
          <a:p>
            <a:fld id="{815C3EC0-00EC-4642-A277-99151A382938}" type="slidenum">
              <a:rPr lang="en-US" smtClean="0"/>
              <a:t>76</a:t>
            </a:fld>
            <a:endParaRPr lang="en-US"/>
          </a:p>
        </p:txBody>
      </p:sp>
    </p:spTree>
    <p:extLst>
      <p:ext uri="{BB962C8B-B14F-4D97-AF65-F5344CB8AC3E}">
        <p14:creationId xmlns:p14="http://schemas.microsoft.com/office/powerpoint/2010/main" val="1236738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can color code by building use.</a:t>
            </a:r>
          </a:p>
        </p:txBody>
      </p:sp>
      <p:sp>
        <p:nvSpPr>
          <p:cNvPr id="4" name="Slide Number Placeholder 3"/>
          <p:cNvSpPr>
            <a:spLocks noGrp="1"/>
          </p:cNvSpPr>
          <p:nvPr>
            <p:ph type="sldNum" sz="quarter" idx="5"/>
          </p:nvPr>
        </p:nvSpPr>
        <p:spPr/>
        <p:txBody>
          <a:bodyPr/>
          <a:lstStyle/>
          <a:p>
            <a:fld id="{815C3EC0-00EC-4642-A277-99151A382938}" type="slidenum">
              <a:rPr lang="en-US" smtClean="0"/>
              <a:t>77</a:t>
            </a:fld>
            <a:endParaRPr lang="en-US"/>
          </a:p>
        </p:txBody>
      </p:sp>
    </p:spTree>
    <p:extLst>
      <p:ext uri="{BB962C8B-B14F-4D97-AF65-F5344CB8AC3E}">
        <p14:creationId xmlns:p14="http://schemas.microsoft.com/office/powerpoint/2010/main" val="1452059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layer all that on top of a Google satellite view.</a:t>
            </a:r>
          </a:p>
        </p:txBody>
      </p:sp>
      <p:sp>
        <p:nvSpPr>
          <p:cNvPr id="4" name="Slide Number Placeholder 3"/>
          <p:cNvSpPr>
            <a:spLocks noGrp="1"/>
          </p:cNvSpPr>
          <p:nvPr>
            <p:ph type="sldNum" sz="quarter" idx="5"/>
          </p:nvPr>
        </p:nvSpPr>
        <p:spPr/>
        <p:txBody>
          <a:bodyPr/>
          <a:lstStyle/>
          <a:p>
            <a:fld id="{815C3EC0-00EC-4642-A277-99151A382938}" type="slidenum">
              <a:rPr lang="en-US" smtClean="0"/>
              <a:t>78</a:t>
            </a:fld>
            <a:endParaRPr lang="en-US"/>
          </a:p>
        </p:txBody>
      </p:sp>
    </p:spTree>
    <p:extLst>
      <p:ext uri="{BB962C8B-B14F-4D97-AF65-F5344CB8AC3E}">
        <p14:creationId xmlns:p14="http://schemas.microsoft.com/office/powerpoint/2010/main" val="8642314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3D view.</a:t>
            </a:r>
          </a:p>
        </p:txBody>
      </p:sp>
      <p:sp>
        <p:nvSpPr>
          <p:cNvPr id="4" name="Slide Number Placeholder 3"/>
          <p:cNvSpPr>
            <a:spLocks noGrp="1"/>
          </p:cNvSpPr>
          <p:nvPr>
            <p:ph type="sldNum" sz="quarter" idx="5"/>
          </p:nvPr>
        </p:nvSpPr>
        <p:spPr/>
        <p:txBody>
          <a:bodyPr/>
          <a:lstStyle/>
          <a:p>
            <a:fld id="{815C3EC0-00EC-4642-A277-99151A382938}" type="slidenum">
              <a:rPr lang="en-US" smtClean="0"/>
              <a:t>79</a:t>
            </a:fld>
            <a:endParaRPr lang="en-US"/>
          </a:p>
        </p:txBody>
      </p:sp>
    </p:spTree>
    <p:extLst>
      <p:ext uri="{BB962C8B-B14F-4D97-AF65-F5344CB8AC3E}">
        <p14:creationId xmlns:p14="http://schemas.microsoft.com/office/powerpoint/2010/main" val="1442747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here’s the street view that we couldn’t get in UrbanPlan.</a:t>
            </a:r>
          </a:p>
        </p:txBody>
      </p:sp>
      <p:sp>
        <p:nvSpPr>
          <p:cNvPr id="4" name="Slide Number Placeholder 3"/>
          <p:cNvSpPr>
            <a:spLocks noGrp="1"/>
          </p:cNvSpPr>
          <p:nvPr>
            <p:ph type="sldNum" sz="quarter" idx="5"/>
          </p:nvPr>
        </p:nvSpPr>
        <p:spPr/>
        <p:txBody>
          <a:bodyPr/>
          <a:lstStyle/>
          <a:p>
            <a:fld id="{815C3EC0-00EC-4642-A277-99151A382938}" type="slidenum">
              <a:rPr lang="en-US" smtClean="0"/>
              <a:t>80</a:t>
            </a:fld>
            <a:endParaRPr lang="en-US"/>
          </a:p>
        </p:txBody>
      </p:sp>
    </p:spTree>
    <p:extLst>
      <p:ext uri="{BB962C8B-B14F-4D97-AF65-F5344CB8AC3E}">
        <p14:creationId xmlns:p14="http://schemas.microsoft.com/office/powerpoint/2010/main" val="24470881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then was the workflow: ESRI products -&gt; MeshLab -&gt; SketchUp -&gt; Unity.</a:t>
            </a:r>
          </a:p>
        </p:txBody>
      </p:sp>
      <p:sp>
        <p:nvSpPr>
          <p:cNvPr id="4" name="Slide Number Placeholder 3"/>
          <p:cNvSpPr>
            <a:spLocks noGrp="1"/>
          </p:cNvSpPr>
          <p:nvPr>
            <p:ph type="sldNum" sz="quarter" idx="5"/>
          </p:nvPr>
        </p:nvSpPr>
        <p:spPr/>
        <p:txBody>
          <a:bodyPr/>
          <a:lstStyle/>
          <a:p>
            <a:fld id="{815C3EC0-00EC-4642-A277-99151A382938}" type="slidenum">
              <a:rPr lang="en-US" smtClean="0"/>
              <a:t>81</a:t>
            </a:fld>
            <a:endParaRPr lang="en-US"/>
          </a:p>
        </p:txBody>
      </p:sp>
    </p:spTree>
    <p:extLst>
      <p:ext uri="{BB962C8B-B14F-4D97-AF65-F5344CB8AC3E}">
        <p14:creationId xmlns:p14="http://schemas.microsoft.com/office/powerpoint/2010/main" val="18180334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III</a:t>
            </a:r>
          </a:p>
        </p:txBody>
      </p:sp>
      <p:sp>
        <p:nvSpPr>
          <p:cNvPr id="4" name="Slide Number Placeholder 3"/>
          <p:cNvSpPr>
            <a:spLocks noGrp="1"/>
          </p:cNvSpPr>
          <p:nvPr>
            <p:ph type="sldNum" sz="quarter" idx="5"/>
          </p:nvPr>
        </p:nvSpPr>
        <p:spPr/>
        <p:txBody>
          <a:bodyPr/>
          <a:lstStyle/>
          <a:p>
            <a:fld id="{815C3EC0-00EC-4642-A277-99151A382938}" type="slidenum">
              <a:rPr lang="en-US" smtClean="0"/>
              <a:t>82</a:t>
            </a:fld>
            <a:endParaRPr lang="en-US"/>
          </a:p>
        </p:txBody>
      </p:sp>
    </p:spTree>
    <p:extLst>
      <p:ext uri="{BB962C8B-B14F-4D97-AF65-F5344CB8AC3E}">
        <p14:creationId xmlns:p14="http://schemas.microsoft.com/office/powerpoint/2010/main" val="10032575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standard for level of detail.</a:t>
            </a:r>
          </a:p>
        </p:txBody>
      </p:sp>
      <p:sp>
        <p:nvSpPr>
          <p:cNvPr id="4" name="Slide Number Placeholder 3"/>
          <p:cNvSpPr>
            <a:spLocks noGrp="1"/>
          </p:cNvSpPr>
          <p:nvPr>
            <p:ph type="sldNum" sz="quarter" idx="5"/>
          </p:nvPr>
        </p:nvSpPr>
        <p:spPr/>
        <p:txBody>
          <a:bodyPr/>
          <a:lstStyle/>
          <a:p>
            <a:fld id="{815C3EC0-00EC-4642-A277-99151A382938}" type="slidenum">
              <a:rPr lang="en-US" smtClean="0"/>
              <a:t>83</a:t>
            </a:fld>
            <a:endParaRPr lang="en-US"/>
          </a:p>
        </p:txBody>
      </p:sp>
    </p:spTree>
    <p:extLst>
      <p:ext uri="{BB962C8B-B14F-4D97-AF65-F5344CB8AC3E}">
        <p14:creationId xmlns:p14="http://schemas.microsoft.com/office/powerpoint/2010/main" val="267370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design our built environment with better feedback mechanisms?</a:t>
            </a:r>
          </a:p>
        </p:txBody>
      </p:sp>
      <p:sp>
        <p:nvSpPr>
          <p:cNvPr id="4" name="Slide Number Placeholder 3"/>
          <p:cNvSpPr>
            <a:spLocks noGrp="1"/>
          </p:cNvSpPr>
          <p:nvPr>
            <p:ph type="sldNum" sz="quarter" idx="5"/>
          </p:nvPr>
        </p:nvSpPr>
        <p:spPr/>
        <p:txBody>
          <a:bodyPr/>
          <a:lstStyle/>
          <a:p>
            <a:fld id="{815C3EC0-00EC-4642-A277-99151A382938}" type="slidenum">
              <a:rPr lang="en-US" smtClean="0"/>
              <a:t>8</a:t>
            </a:fld>
            <a:endParaRPr lang="en-US"/>
          </a:p>
        </p:txBody>
      </p:sp>
    </p:spTree>
    <p:extLst>
      <p:ext uri="{BB962C8B-B14F-4D97-AF65-F5344CB8AC3E}">
        <p14:creationId xmlns:p14="http://schemas.microsoft.com/office/powerpoint/2010/main" val="24526723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view, you don’t need much detail.</a:t>
            </a:r>
          </a:p>
        </p:txBody>
      </p:sp>
      <p:sp>
        <p:nvSpPr>
          <p:cNvPr id="4" name="Slide Number Placeholder 3"/>
          <p:cNvSpPr>
            <a:spLocks noGrp="1"/>
          </p:cNvSpPr>
          <p:nvPr>
            <p:ph type="sldNum" sz="quarter" idx="5"/>
          </p:nvPr>
        </p:nvSpPr>
        <p:spPr/>
        <p:txBody>
          <a:bodyPr/>
          <a:lstStyle/>
          <a:p>
            <a:fld id="{815C3EC0-00EC-4642-A277-99151A382938}" type="slidenum">
              <a:rPr lang="en-US" smtClean="0"/>
              <a:t>84</a:t>
            </a:fld>
            <a:endParaRPr lang="en-US"/>
          </a:p>
        </p:txBody>
      </p:sp>
    </p:spTree>
    <p:extLst>
      <p:ext uri="{BB962C8B-B14F-4D97-AF65-F5344CB8AC3E}">
        <p14:creationId xmlns:p14="http://schemas.microsoft.com/office/powerpoint/2010/main" val="42404109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create and skin the downtown block so they could be toggled on and off at the appropriate scale.</a:t>
            </a:r>
          </a:p>
        </p:txBody>
      </p:sp>
      <p:sp>
        <p:nvSpPr>
          <p:cNvPr id="4" name="Slide Number Placeholder 3"/>
          <p:cNvSpPr>
            <a:spLocks noGrp="1"/>
          </p:cNvSpPr>
          <p:nvPr>
            <p:ph type="sldNum" sz="quarter" idx="5"/>
          </p:nvPr>
        </p:nvSpPr>
        <p:spPr/>
        <p:txBody>
          <a:bodyPr/>
          <a:lstStyle/>
          <a:p>
            <a:fld id="{815C3EC0-00EC-4642-A277-99151A382938}" type="slidenum">
              <a:rPr lang="en-US" smtClean="0"/>
              <a:t>85</a:t>
            </a:fld>
            <a:endParaRPr lang="en-US"/>
          </a:p>
        </p:txBody>
      </p:sp>
    </p:spTree>
    <p:extLst>
      <p:ext uri="{BB962C8B-B14F-4D97-AF65-F5344CB8AC3E}">
        <p14:creationId xmlns:p14="http://schemas.microsoft.com/office/powerpoint/2010/main" val="39239651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street view, it starts to look like the street actually does.</a:t>
            </a:r>
          </a:p>
        </p:txBody>
      </p:sp>
      <p:sp>
        <p:nvSpPr>
          <p:cNvPr id="4" name="Slide Number Placeholder 3"/>
          <p:cNvSpPr>
            <a:spLocks noGrp="1"/>
          </p:cNvSpPr>
          <p:nvPr>
            <p:ph type="sldNum" sz="quarter" idx="5"/>
          </p:nvPr>
        </p:nvSpPr>
        <p:spPr/>
        <p:txBody>
          <a:bodyPr/>
          <a:lstStyle/>
          <a:p>
            <a:fld id="{815C3EC0-00EC-4642-A277-99151A382938}" type="slidenum">
              <a:rPr lang="en-US" smtClean="0"/>
              <a:t>86</a:t>
            </a:fld>
            <a:endParaRPr lang="en-US"/>
          </a:p>
        </p:txBody>
      </p:sp>
    </p:spTree>
    <p:extLst>
      <p:ext uri="{BB962C8B-B14F-4D97-AF65-F5344CB8AC3E}">
        <p14:creationId xmlns:p14="http://schemas.microsoft.com/office/powerpoint/2010/main" val="13660599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tried importing the entire block directly using photogrammetry and Google Earth. It didn’t work very well. </a:t>
            </a:r>
          </a:p>
        </p:txBody>
      </p:sp>
      <p:sp>
        <p:nvSpPr>
          <p:cNvPr id="4" name="Slide Number Placeholder 3"/>
          <p:cNvSpPr>
            <a:spLocks noGrp="1"/>
          </p:cNvSpPr>
          <p:nvPr>
            <p:ph type="sldNum" sz="quarter" idx="5"/>
          </p:nvPr>
        </p:nvSpPr>
        <p:spPr/>
        <p:txBody>
          <a:bodyPr/>
          <a:lstStyle/>
          <a:p>
            <a:fld id="{815C3EC0-00EC-4642-A277-99151A382938}" type="slidenum">
              <a:rPr lang="en-US" smtClean="0"/>
              <a:t>87</a:t>
            </a:fld>
            <a:endParaRPr lang="en-US"/>
          </a:p>
        </p:txBody>
      </p:sp>
    </p:spTree>
    <p:extLst>
      <p:ext uri="{BB962C8B-B14F-4D97-AF65-F5344CB8AC3E}">
        <p14:creationId xmlns:p14="http://schemas.microsoft.com/office/powerpoint/2010/main" val="23736754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building interiors, this is the inside of the Arts and Technology building at the University of Texas at Dallas. I cleaned up the model from the architect’s files so they would be able to run inside Unity as a virtual reality simulation. In this instance, we were doing a fire safety exercise where the microwave in the breakroom would catch on fire. If you caught it in time, you could use the fire extinguisher to put it out.</a:t>
            </a:r>
          </a:p>
        </p:txBody>
      </p:sp>
      <p:sp>
        <p:nvSpPr>
          <p:cNvPr id="4" name="Slide Number Placeholder 3"/>
          <p:cNvSpPr>
            <a:spLocks noGrp="1"/>
          </p:cNvSpPr>
          <p:nvPr>
            <p:ph type="sldNum" sz="quarter" idx="5"/>
          </p:nvPr>
        </p:nvSpPr>
        <p:spPr/>
        <p:txBody>
          <a:bodyPr/>
          <a:lstStyle/>
          <a:p>
            <a:fld id="{815C3EC0-00EC-4642-A277-99151A382938}" type="slidenum">
              <a:rPr lang="en-US" smtClean="0"/>
              <a:t>88</a:t>
            </a:fld>
            <a:endParaRPr lang="en-US"/>
          </a:p>
        </p:txBody>
      </p:sp>
    </p:spTree>
    <p:extLst>
      <p:ext uri="{BB962C8B-B14F-4D97-AF65-F5344CB8AC3E}">
        <p14:creationId xmlns:p14="http://schemas.microsoft.com/office/powerpoint/2010/main" val="38868680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Unity, you have the virtual room high above the virtual environment similar to how the UrbanPlan UI was constructed.</a:t>
            </a:r>
          </a:p>
        </p:txBody>
      </p:sp>
      <p:sp>
        <p:nvSpPr>
          <p:cNvPr id="4" name="Slide Number Placeholder 3"/>
          <p:cNvSpPr>
            <a:spLocks noGrp="1"/>
          </p:cNvSpPr>
          <p:nvPr>
            <p:ph type="sldNum" sz="quarter" idx="5"/>
          </p:nvPr>
        </p:nvSpPr>
        <p:spPr/>
        <p:txBody>
          <a:bodyPr/>
          <a:lstStyle/>
          <a:p>
            <a:fld id="{815C3EC0-00EC-4642-A277-99151A382938}" type="slidenum">
              <a:rPr lang="en-US" smtClean="0"/>
              <a:t>89</a:t>
            </a:fld>
            <a:endParaRPr lang="en-US"/>
          </a:p>
        </p:txBody>
      </p:sp>
    </p:spTree>
    <p:extLst>
      <p:ext uri="{BB962C8B-B14F-4D97-AF65-F5344CB8AC3E}">
        <p14:creationId xmlns:p14="http://schemas.microsoft.com/office/powerpoint/2010/main" val="27871720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an interactive element whereby you would locate and deploy the fire extinguisher. On my VR team, I was the modeler and so was responsible for importing, cleaning, and texturing the building as well as building objects inside it. The other four members of my team were tasked with making fire spread (not shown here).</a:t>
            </a:r>
          </a:p>
        </p:txBody>
      </p:sp>
      <p:sp>
        <p:nvSpPr>
          <p:cNvPr id="4" name="Slide Number Placeholder 3"/>
          <p:cNvSpPr>
            <a:spLocks noGrp="1"/>
          </p:cNvSpPr>
          <p:nvPr>
            <p:ph type="sldNum" sz="quarter" idx="5"/>
          </p:nvPr>
        </p:nvSpPr>
        <p:spPr/>
        <p:txBody>
          <a:bodyPr/>
          <a:lstStyle/>
          <a:p>
            <a:fld id="{815C3EC0-00EC-4642-A277-99151A382938}" type="slidenum">
              <a:rPr lang="en-US" smtClean="0"/>
              <a:t>90</a:t>
            </a:fld>
            <a:endParaRPr lang="en-US"/>
          </a:p>
        </p:txBody>
      </p:sp>
    </p:spTree>
    <p:extLst>
      <p:ext uri="{BB962C8B-B14F-4D97-AF65-F5344CB8AC3E}">
        <p14:creationId xmlns:p14="http://schemas.microsoft.com/office/powerpoint/2010/main" val="23338320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problems and solutions solved by interactive geodesign as presented here.</a:t>
            </a:r>
          </a:p>
        </p:txBody>
      </p:sp>
      <p:sp>
        <p:nvSpPr>
          <p:cNvPr id="4" name="Slide Number Placeholder 3"/>
          <p:cNvSpPr>
            <a:spLocks noGrp="1"/>
          </p:cNvSpPr>
          <p:nvPr>
            <p:ph type="sldNum" sz="quarter" idx="5"/>
          </p:nvPr>
        </p:nvSpPr>
        <p:spPr/>
        <p:txBody>
          <a:bodyPr/>
          <a:lstStyle/>
          <a:p>
            <a:fld id="{815C3EC0-00EC-4642-A277-99151A382938}" type="slidenum">
              <a:rPr lang="en-US" smtClean="0"/>
              <a:t>91</a:t>
            </a:fld>
            <a:endParaRPr lang="en-US"/>
          </a:p>
        </p:txBody>
      </p:sp>
    </p:spTree>
    <p:extLst>
      <p:ext uri="{BB962C8B-B14F-4D97-AF65-F5344CB8AC3E}">
        <p14:creationId xmlns:p14="http://schemas.microsoft.com/office/powerpoint/2010/main" val="585121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best practice for community feedback are charrettes where members of the public are invited to come give feedback.</a:t>
            </a:r>
          </a:p>
        </p:txBody>
      </p:sp>
      <p:sp>
        <p:nvSpPr>
          <p:cNvPr id="4" name="Slide Number Placeholder 3"/>
          <p:cNvSpPr>
            <a:spLocks noGrp="1"/>
          </p:cNvSpPr>
          <p:nvPr>
            <p:ph type="sldNum" sz="quarter" idx="5"/>
          </p:nvPr>
        </p:nvSpPr>
        <p:spPr/>
        <p:txBody>
          <a:bodyPr/>
          <a:lstStyle/>
          <a:p>
            <a:fld id="{815C3EC0-00EC-4642-A277-99151A382938}" type="slidenum">
              <a:rPr lang="en-US" smtClean="0"/>
              <a:t>9</a:t>
            </a:fld>
            <a:endParaRPr lang="en-US"/>
          </a:p>
        </p:txBody>
      </p:sp>
    </p:spTree>
    <p:extLst>
      <p:ext uri="{BB962C8B-B14F-4D97-AF65-F5344CB8AC3E}">
        <p14:creationId xmlns:p14="http://schemas.microsoft.com/office/powerpoint/2010/main" val="251296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part of the charrette process from Richardson, Texas.</a:t>
            </a:r>
          </a:p>
        </p:txBody>
      </p:sp>
      <p:sp>
        <p:nvSpPr>
          <p:cNvPr id="4" name="Slide Number Placeholder 3"/>
          <p:cNvSpPr>
            <a:spLocks noGrp="1"/>
          </p:cNvSpPr>
          <p:nvPr>
            <p:ph type="sldNum" sz="quarter" idx="5"/>
          </p:nvPr>
        </p:nvSpPr>
        <p:spPr/>
        <p:txBody>
          <a:bodyPr/>
          <a:lstStyle/>
          <a:p>
            <a:fld id="{815C3EC0-00EC-4642-A277-99151A382938}" type="slidenum">
              <a:rPr lang="en-US" smtClean="0"/>
              <a:t>10</a:t>
            </a:fld>
            <a:endParaRPr lang="en-US"/>
          </a:p>
        </p:txBody>
      </p:sp>
    </p:spTree>
    <p:extLst>
      <p:ext uri="{BB962C8B-B14F-4D97-AF65-F5344CB8AC3E}">
        <p14:creationId xmlns:p14="http://schemas.microsoft.com/office/powerpoint/2010/main" val="2928284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5E2A29-A0E6-4D7E-B20B-5E60B9D33760}" type="datetime1">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42F33E-02B9-45C9-AF16-466FB2073112}" type="slidenum">
              <a:rPr lang="en-US" smtClean="0"/>
              <a:t>‹#›</a:t>
            </a:fld>
            <a:endParaRPr lang="en-US"/>
          </a:p>
        </p:txBody>
      </p:sp>
    </p:spTree>
    <p:extLst>
      <p:ext uri="{BB962C8B-B14F-4D97-AF65-F5344CB8AC3E}">
        <p14:creationId xmlns:p14="http://schemas.microsoft.com/office/powerpoint/2010/main" val="3818664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522164-053D-493E-902C-93907149D5F9}" type="datetime1">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42F33E-02B9-45C9-AF16-466FB2073112}" type="slidenum">
              <a:rPr lang="en-US" smtClean="0"/>
              <a:t>‹#›</a:t>
            </a:fld>
            <a:endParaRPr lang="en-US"/>
          </a:p>
        </p:txBody>
      </p:sp>
    </p:spTree>
    <p:extLst>
      <p:ext uri="{BB962C8B-B14F-4D97-AF65-F5344CB8AC3E}">
        <p14:creationId xmlns:p14="http://schemas.microsoft.com/office/powerpoint/2010/main" val="4141233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67C18-5FFA-41B2-87C2-2123703277F4}" type="datetime1">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42F33E-02B9-45C9-AF16-466FB2073112}" type="slidenum">
              <a:rPr lang="en-US" smtClean="0"/>
              <a:t>‹#›</a:t>
            </a:fld>
            <a:endParaRPr lang="en-US"/>
          </a:p>
        </p:txBody>
      </p:sp>
    </p:spTree>
    <p:extLst>
      <p:ext uri="{BB962C8B-B14F-4D97-AF65-F5344CB8AC3E}">
        <p14:creationId xmlns:p14="http://schemas.microsoft.com/office/powerpoint/2010/main" val="2913993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E8C459-47A8-441B-B30A-01E3994192D1}" type="datetime1">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42F33E-02B9-45C9-AF16-466FB2073112}" type="slidenum">
              <a:rPr lang="en-US" smtClean="0"/>
              <a:t>‹#›</a:t>
            </a:fld>
            <a:endParaRPr lang="en-US"/>
          </a:p>
        </p:txBody>
      </p:sp>
    </p:spTree>
    <p:extLst>
      <p:ext uri="{BB962C8B-B14F-4D97-AF65-F5344CB8AC3E}">
        <p14:creationId xmlns:p14="http://schemas.microsoft.com/office/powerpoint/2010/main" val="29580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B41C98-8BEF-4C0E-A3E5-E7F1B613505D}" type="datetime1">
              <a:rPr lang="en-US" smtClean="0"/>
              <a:t>3/19/2020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42F33E-02B9-45C9-AF16-466FB2073112}" type="slidenum">
              <a:rPr lang="en-US" smtClean="0"/>
              <a:t>‹#›</a:t>
            </a:fld>
            <a:endParaRPr lang="en-US"/>
          </a:p>
        </p:txBody>
      </p:sp>
    </p:spTree>
    <p:extLst>
      <p:ext uri="{BB962C8B-B14F-4D97-AF65-F5344CB8AC3E}">
        <p14:creationId xmlns:p14="http://schemas.microsoft.com/office/powerpoint/2010/main" val="485767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8D2D2-4A8D-49C1-A7DD-9097F529591D}" type="datetime1">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42F33E-02B9-45C9-AF16-466FB2073112}" type="slidenum">
              <a:rPr lang="en-US" smtClean="0"/>
              <a:t>‹#›</a:t>
            </a:fld>
            <a:endParaRPr lang="en-US"/>
          </a:p>
        </p:txBody>
      </p:sp>
    </p:spTree>
    <p:extLst>
      <p:ext uri="{BB962C8B-B14F-4D97-AF65-F5344CB8AC3E}">
        <p14:creationId xmlns:p14="http://schemas.microsoft.com/office/powerpoint/2010/main" val="41632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377AC5-4BF3-44C8-B453-86B5B7008FF4}" type="datetime1">
              <a:rPr lang="en-US" smtClean="0"/>
              <a:t>3/19/2020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42F33E-02B9-45C9-AF16-466FB2073112}" type="slidenum">
              <a:rPr lang="en-US" smtClean="0"/>
              <a:t>‹#›</a:t>
            </a:fld>
            <a:endParaRPr lang="en-US"/>
          </a:p>
        </p:txBody>
      </p:sp>
    </p:spTree>
    <p:extLst>
      <p:ext uri="{BB962C8B-B14F-4D97-AF65-F5344CB8AC3E}">
        <p14:creationId xmlns:p14="http://schemas.microsoft.com/office/powerpoint/2010/main" val="635268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717E9D-F438-43F2-AE98-B11EA195E722}" type="datetime1">
              <a:rPr lang="en-US" smtClean="0"/>
              <a:t>3/19/2020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610600" y="6356350"/>
            <a:ext cx="1247384" cy="365125"/>
          </a:xfrm>
        </p:spPr>
        <p:txBody>
          <a:bodyPr/>
          <a:lstStyle/>
          <a:p>
            <a:fld id="{3D42F33E-02B9-45C9-AF16-466FB2073112}" type="slidenum">
              <a:rPr lang="en-US" smtClean="0"/>
              <a:t>‹#›</a:t>
            </a:fld>
            <a:endParaRPr lang="en-US" dirty="0"/>
          </a:p>
        </p:txBody>
      </p:sp>
    </p:spTree>
    <p:extLst>
      <p:ext uri="{BB962C8B-B14F-4D97-AF65-F5344CB8AC3E}">
        <p14:creationId xmlns:p14="http://schemas.microsoft.com/office/powerpoint/2010/main" val="3737942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73548-8D54-4301-A6BD-1F73BC83706C}" type="datetime1">
              <a:rPr lang="en-US" smtClean="0"/>
              <a:t>3/19/2020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42F33E-02B9-45C9-AF16-466FB2073112}" type="slidenum">
              <a:rPr lang="en-US" smtClean="0"/>
              <a:t>‹#›</a:t>
            </a:fld>
            <a:endParaRPr lang="en-US" dirty="0"/>
          </a:p>
        </p:txBody>
      </p:sp>
    </p:spTree>
    <p:extLst>
      <p:ext uri="{BB962C8B-B14F-4D97-AF65-F5344CB8AC3E}">
        <p14:creationId xmlns:p14="http://schemas.microsoft.com/office/powerpoint/2010/main" val="24466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DC0BC6-8C86-4809-82F8-24CCBC677606}" type="datetime1">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42F33E-02B9-45C9-AF16-466FB2073112}" type="slidenum">
              <a:rPr lang="en-US" smtClean="0"/>
              <a:t>‹#›</a:t>
            </a:fld>
            <a:endParaRPr lang="en-US"/>
          </a:p>
        </p:txBody>
      </p:sp>
    </p:spTree>
    <p:extLst>
      <p:ext uri="{BB962C8B-B14F-4D97-AF65-F5344CB8AC3E}">
        <p14:creationId xmlns:p14="http://schemas.microsoft.com/office/powerpoint/2010/main" val="1605847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A6B8C8-F028-47A5-BAB9-EFD12E7C8997}" type="datetime1">
              <a:rPr lang="en-US" smtClean="0"/>
              <a:t>3/19/2020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42F33E-02B9-45C9-AF16-466FB2073112}" type="slidenum">
              <a:rPr lang="en-US" smtClean="0"/>
              <a:t>‹#›</a:t>
            </a:fld>
            <a:endParaRPr lang="en-US"/>
          </a:p>
        </p:txBody>
      </p:sp>
    </p:spTree>
    <p:extLst>
      <p:ext uri="{BB962C8B-B14F-4D97-AF65-F5344CB8AC3E}">
        <p14:creationId xmlns:p14="http://schemas.microsoft.com/office/powerpoint/2010/main" val="306917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064C26-A253-4AC7-9235-932ECAA5DA4A}" type="datetime1">
              <a:rPr lang="en-US" smtClean="0"/>
              <a:t>3/19/2020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42F33E-02B9-45C9-AF16-466FB2073112}" type="slidenum">
              <a:rPr lang="en-US" smtClean="0"/>
              <a:pPr/>
              <a:t>‹#›</a:t>
            </a:fld>
            <a:endParaRPr lang="en-US" dirty="0"/>
          </a:p>
        </p:txBody>
      </p:sp>
      <p:sp>
        <p:nvSpPr>
          <p:cNvPr id="8" name="TextBox 7">
            <a:extLst>
              <a:ext uri="{FF2B5EF4-FFF2-40B4-BE49-F238E27FC236}">
                <a16:creationId xmlns:a16="http://schemas.microsoft.com/office/drawing/2014/main" id="{F51B5EAE-045A-4FFD-83FB-BE12A7A8283F}"/>
              </a:ext>
            </a:extLst>
          </p:cNvPr>
          <p:cNvSpPr txBox="1"/>
          <p:nvPr userDrawn="1"/>
        </p:nvSpPr>
        <p:spPr>
          <a:xfrm>
            <a:off x="11353800" y="6413698"/>
            <a:ext cx="728084" cy="307777"/>
          </a:xfrm>
          <a:prstGeom prst="rect">
            <a:avLst/>
          </a:prstGeom>
          <a:noFill/>
        </p:spPr>
        <p:txBody>
          <a:bodyPr wrap="none" rtlCol="0">
            <a:spAutoFit/>
          </a:bodyPr>
          <a:lstStyle/>
          <a:p>
            <a:fld id="{CB5C52CE-C1B7-4619-94FE-EAEA3EAD59FB}" type="slidenum">
              <a:rPr lang="en-US" sz="1400" smtClean="0">
                <a:solidFill>
                  <a:schemeClr val="tx2"/>
                </a:solidFill>
              </a:rPr>
              <a:t>‹#›</a:t>
            </a:fld>
            <a:r>
              <a:rPr lang="en-US" sz="1400" dirty="0">
                <a:solidFill>
                  <a:schemeClr val="tx2"/>
                </a:solidFill>
              </a:rPr>
              <a:t> / 96</a:t>
            </a:r>
          </a:p>
        </p:txBody>
      </p:sp>
    </p:spTree>
    <p:extLst>
      <p:ext uri="{BB962C8B-B14F-4D97-AF65-F5344CB8AC3E}">
        <p14:creationId xmlns:p14="http://schemas.microsoft.com/office/powerpoint/2010/main" val="3591544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77.jpg"/><Relationship Id="rId5" Type="http://schemas.openxmlformats.org/officeDocument/2006/relationships/image" Target="../media/image76.png"/><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www.dallascad.org/GISDataProducts.aspx" TargetMode="External"/><Relationship Id="rId2" Type="http://schemas.openxmlformats.org/officeDocument/2006/relationships/hyperlink" Target="http://opendata-richardson.opendata.arcgis.com/"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DA3D93-F5F9-4021-A63F-2AA34352120A}"/>
              </a:ext>
            </a:extLst>
          </p:cNvPr>
          <p:cNvSpPr/>
          <p:nvPr/>
        </p:nvSpPr>
        <p:spPr>
          <a:xfrm>
            <a:off x="0" y="0"/>
            <a:ext cx="12192000" cy="6858000"/>
          </a:xfrm>
          <a:prstGeom prst="rect">
            <a:avLst/>
          </a:prstGeom>
          <a:blipFill>
            <a:blip r:embed="rId2">
              <a:alphaModFix amt="26000"/>
              <a:extLst>
                <a:ext uri="{BEBA8EAE-BF5A-486C-A8C5-ECC9F3942E4B}">
                  <a14:imgProps xmlns:a14="http://schemas.microsoft.com/office/drawing/2010/main">
                    <a14:imgLayer r:embed="rId3">
                      <a14:imgEffect>
                        <a14:artisticPencilSketch/>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7D850A-4AFB-49AE-B66D-A35500320326}"/>
              </a:ext>
            </a:extLst>
          </p:cNvPr>
          <p:cNvSpPr>
            <a:spLocks noGrp="1"/>
          </p:cNvSpPr>
          <p:nvPr>
            <p:ph type="ctrTitle"/>
          </p:nvPr>
        </p:nvSpPr>
        <p:spPr>
          <a:xfrm>
            <a:off x="635000" y="1122363"/>
            <a:ext cx="10922000" cy="2387600"/>
          </a:xfrm>
        </p:spPr>
        <p:txBody>
          <a:bodyPr>
            <a:noAutofit/>
          </a:bodyPr>
          <a:lstStyle/>
          <a:p>
            <a:r>
              <a:rPr lang="en-US" b="1" dirty="0"/>
              <a:t>Improving Design Processes Through Interactive Geodesign</a:t>
            </a:r>
          </a:p>
        </p:txBody>
      </p:sp>
      <p:sp>
        <p:nvSpPr>
          <p:cNvPr id="3" name="Subtitle 2">
            <a:extLst>
              <a:ext uri="{FF2B5EF4-FFF2-40B4-BE49-F238E27FC236}">
                <a16:creationId xmlns:a16="http://schemas.microsoft.com/office/drawing/2014/main" id="{D19BCA7C-FD07-44FF-83E0-3457542ADD31}"/>
              </a:ext>
            </a:extLst>
          </p:cNvPr>
          <p:cNvSpPr>
            <a:spLocks noGrp="1"/>
          </p:cNvSpPr>
          <p:nvPr>
            <p:ph type="subTitle" idx="1"/>
          </p:nvPr>
        </p:nvSpPr>
        <p:spPr>
          <a:xfrm>
            <a:off x="1524000" y="4078514"/>
            <a:ext cx="9144000" cy="1828800"/>
          </a:xfrm>
        </p:spPr>
        <p:txBody>
          <a:bodyPr>
            <a:normAutofit/>
          </a:bodyPr>
          <a:lstStyle/>
          <a:p>
            <a:r>
              <a:rPr lang="en-US" dirty="0"/>
              <a:t>GIS Masters Project</a:t>
            </a:r>
          </a:p>
          <a:p>
            <a:r>
              <a:rPr lang="en-US" dirty="0"/>
              <a:t>By Louis Burns</a:t>
            </a:r>
          </a:p>
          <a:p>
            <a:r>
              <a:rPr lang="en-US" dirty="0"/>
              <a:t>Advisor: Dr. Brian J. Berry</a:t>
            </a:r>
          </a:p>
          <a:p>
            <a:r>
              <a:rPr lang="en-US" dirty="0"/>
              <a:t>August 11, 2017</a:t>
            </a:r>
          </a:p>
        </p:txBody>
      </p:sp>
    </p:spTree>
    <p:extLst>
      <p:ext uri="{BB962C8B-B14F-4D97-AF65-F5344CB8AC3E}">
        <p14:creationId xmlns:p14="http://schemas.microsoft.com/office/powerpoint/2010/main" val="1495970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ABC66-00C4-4EFB-B90F-A8FE7F65A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7" y="553792"/>
            <a:ext cx="12209596" cy="5756856"/>
          </a:xfrm>
          <a:prstGeom prst="rect">
            <a:avLst/>
          </a:prstGeom>
        </p:spPr>
      </p:pic>
      <p:sp>
        <p:nvSpPr>
          <p:cNvPr id="5" name="TextBox 4">
            <a:extLst>
              <a:ext uri="{FF2B5EF4-FFF2-40B4-BE49-F238E27FC236}">
                <a16:creationId xmlns:a16="http://schemas.microsoft.com/office/drawing/2014/main" id="{20EC2D76-86F2-4889-AD4E-B17FA12A4420}"/>
              </a:ext>
            </a:extLst>
          </p:cNvPr>
          <p:cNvSpPr txBox="1"/>
          <p:nvPr/>
        </p:nvSpPr>
        <p:spPr>
          <a:xfrm>
            <a:off x="6952343" y="6328027"/>
            <a:ext cx="2912873" cy="369332"/>
          </a:xfrm>
          <a:prstGeom prst="rect">
            <a:avLst/>
          </a:prstGeom>
          <a:noFill/>
        </p:spPr>
        <p:txBody>
          <a:bodyPr wrap="square" rtlCol="0">
            <a:spAutoFit/>
          </a:bodyPr>
          <a:lstStyle/>
          <a:p>
            <a:r>
              <a:rPr lang="en-US" dirty="0">
                <a:solidFill>
                  <a:schemeClr val="tx2"/>
                </a:solidFill>
              </a:rPr>
              <a:t>(Calthorpe Associates 2013)</a:t>
            </a:r>
          </a:p>
        </p:txBody>
      </p:sp>
    </p:spTree>
    <p:extLst>
      <p:ext uri="{BB962C8B-B14F-4D97-AF65-F5344CB8AC3E}">
        <p14:creationId xmlns:p14="http://schemas.microsoft.com/office/powerpoint/2010/main" val="3640421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D9395C-7F8B-42EC-921E-25DD682E1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132" y="0"/>
            <a:ext cx="6147736" cy="6858000"/>
          </a:xfrm>
          <a:prstGeom prst="rect">
            <a:avLst/>
          </a:prstGeom>
        </p:spPr>
      </p:pic>
    </p:spTree>
    <p:extLst>
      <p:ext uri="{BB962C8B-B14F-4D97-AF65-F5344CB8AC3E}">
        <p14:creationId xmlns:p14="http://schemas.microsoft.com/office/powerpoint/2010/main" val="3207715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82B5E9-C877-4D8F-8AEA-0D3852D27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583" y="0"/>
            <a:ext cx="6414832" cy="6857999"/>
          </a:xfrm>
          <a:prstGeom prst="rect">
            <a:avLst/>
          </a:prstGeom>
        </p:spPr>
      </p:pic>
    </p:spTree>
    <p:extLst>
      <p:ext uri="{BB962C8B-B14F-4D97-AF65-F5344CB8AC3E}">
        <p14:creationId xmlns:p14="http://schemas.microsoft.com/office/powerpoint/2010/main" val="155864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5561E3-0822-4C4F-8986-6F8CE67F54F1}"/>
              </a:ext>
            </a:extLst>
          </p:cNvPr>
          <p:cNvSpPr txBox="1"/>
          <p:nvPr/>
        </p:nvSpPr>
        <p:spPr>
          <a:xfrm>
            <a:off x="528033" y="656822"/>
            <a:ext cx="11101589" cy="3416320"/>
          </a:xfrm>
          <a:prstGeom prst="rect">
            <a:avLst/>
          </a:prstGeom>
          <a:noFill/>
        </p:spPr>
        <p:txBody>
          <a:bodyPr wrap="square" rtlCol="0">
            <a:spAutoFit/>
          </a:bodyPr>
          <a:lstStyle/>
          <a:p>
            <a:pPr algn="ctr"/>
            <a:r>
              <a:rPr lang="en-US" sz="7200" dirty="0"/>
              <a:t>50 participants / 100,000 population of Richardson = 0.05% representation</a:t>
            </a:r>
          </a:p>
        </p:txBody>
      </p:sp>
      <p:sp>
        <p:nvSpPr>
          <p:cNvPr id="3" name="TextBox 2">
            <a:extLst>
              <a:ext uri="{FF2B5EF4-FFF2-40B4-BE49-F238E27FC236}">
                <a16:creationId xmlns:a16="http://schemas.microsoft.com/office/drawing/2014/main" id="{B9F85DF6-9768-4E16-92E2-7122C09D3443}"/>
              </a:ext>
            </a:extLst>
          </p:cNvPr>
          <p:cNvSpPr txBox="1"/>
          <p:nvPr/>
        </p:nvSpPr>
        <p:spPr>
          <a:xfrm>
            <a:off x="528032" y="4664744"/>
            <a:ext cx="11101589" cy="1200329"/>
          </a:xfrm>
          <a:prstGeom prst="rect">
            <a:avLst/>
          </a:prstGeom>
          <a:noFill/>
        </p:spPr>
        <p:txBody>
          <a:bodyPr wrap="square" rtlCol="0">
            <a:spAutoFit/>
          </a:bodyPr>
          <a:lstStyle/>
          <a:p>
            <a:pPr algn="ctr"/>
            <a:r>
              <a:rPr lang="en-US" sz="7200" dirty="0"/>
              <a:t>Consensus!</a:t>
            </a:r>
          </a:p>
        </p:txBody>
      </p:sp>
    </p:spTree>
    <p:extLst>
      <p:ext uri="{BB962C8B-B14F-4D97-AF65-F5344CB8AC3E}">
        <p14:creationId xmlns:p14="http://schemas.microsoft.com/office/powerpoint/2010/main" val="369833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44FE-7F1E-4585-AC6A-C35A55CE7049}"/>
              </a:ext>
            </a:extLst>
          </p:cNvPr>
          <p:cNvSpPr>
            <a:spLocks noGrp="1"/>
          </p:cNvSpPr>
          <p:nvPr>
            <p:ph type="title"/>
          </p:nvPr>
        </p:nvSpPr>
        <p:spPr/>
        <p:txBody>
          <a:bodyPr/>
          <a:lstStyle/>
          <a:p>
            <a:r>
              <a:rPr lang="en-US" dirty="0"/>
              <a:t>Motivation for the Project:</a:t>
            </a:r>
          </a:p>
        </p:txBody>
      </p:sp>
      <p:sp>
        <p:nvSpPr>
          <p:cNvPr id="3" name="Content Placeholder 2">
            <a:extLst>
              <a:ext uri="{FF2B5EF4-FFF2-40B4-BE49-F238E27FC236}">
                <a16:creationId xmlns:a16="http://schemas.microsoft.com/office/drawing/2014/main" id="{18384044-56D8-43C3-80B5-8644C6107B8D}"/>
              </a:ext>
            </a:extLst>
          </p:cNvPr>
          <p:cNvSpPr>
            <a:spLocks noGrp="1"/>
          </p:cNvSpPr>
          <p:nvPr>
            <p:ph idx="1"/>
          </p:nvPr>
        </p:nvSpPr>
        <p:spPr/>
        <p:txBody>
          <a:bodyPr/>
          <a:lstStyle/>
          <a:p>
            <a:r>
              <a:rPr lang="en-US" dirty="0"/>
              <a:t>Charrettes often a once-a-decade event</a:t>
            </a:r>
          </a:p>
          <a:p>
            <a:r>
              <a:rPr lang="en-US" dirty="0"/>
              <a:t>Not everyone can attend</a:t>
            </a:r>
          </a:p>
          <a:p>
            <a:r>
              <a:rPr lang="en-US" dirty="0"/>
              <a:t>Those who can are not representative</a:t>
            </a:r>
          </a:p>
          <a:p>
            <a:r>
              <a:rPr lang="en-US" dirty="0"/>
              <a:t>Design input is limited</a:t>
            </a:r>
          </a:p>
          <a:p>
            <a:r>
              <a:rPr lang="en-US" dirty="0"/>
              <a:t>Very little iteration</a:t>
            </a:r>
          </a:p>
          <a:p>
            <a:r>
              <a:rPr lang="en-US" dirty="0"/>
              <a:t>Very little interaction with data</a:t>
            </a:r>
          </a:p>
          <a:p>
            <a:r>
              <a:rPr lang="en-US" dirty="0"/>
              <a:t>No way to check outcomes</a:t>
            </a:r>
          </a:p>
          <a:p>
            <a:r>
              <a:rPr lang="en-US" dirty="0"/>
              <a:t>Fixing it later is HARD</a:t>
            </a:r>
          </a:p>
        </p:txBody>
      </p:sp>
    </p:spTree>
    <p:extLst>
      <p:ext uri="{BB962C8B-B14F-4D97-AF65-F5344CB8AC3E}">
        <p14:creationId xmlns:p14="http://schemas.microsoft.com/office/powerpoint/2010/main" val="247621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5B00-98D5-46E5-A4D8-0AA5FA2012B4}"/>
              </a:ext>
            </a:extLst>
          </p:cNvPr>
          <p:cNvSpPr>
            <a:spLocks noGrp="1"/>
          </p:cNvSpPr>
          <p:nvPr>
            <p:ph type="title"/>
          </p:nvPr>
        </p:nvSpPr>
        <p:spPr/>
        <p:txBody>
          <a:bodyPr/>
          <a:lstStyle/>
          <a:p>
            <a:r>
              <a:rPr lang="en-US" dirty="0"/>
              <a:t>Proposal</a:t>
            </a:r>
          </a:p>
        </p:txBody>
      </p:sp>
      <p:sp>
        <p:nvSpPr>
          <p:cNvPr id="3" name="Content Placeholder 2">
            <a:extLst>
              <a:ext uri="{FF2B5EF4-FFF2-40B4-BE49-F238E27FC236}">
                <a16:creationId xmlns:a16="http://schemas.microsoft.com/office/drawing/2014/main" id="{F4214405-F398-4C65-BA2D-1D39A71F0ACD}"/>
              </a:ext>
            </a:extLst>
          </p:cNvPr>
          <p:cNvSpPr>
            <a:spLocks noGrp="1"/>
          </p:cNvSpPr>
          <p:nvPr>
            <p:ph idx="1"/>
          </p:nvPr>
        </p:nvSpPr>
        <p:spPr>
          <a:xfrm>
            <a:off x="838200" y="1825625"/>
            <a:ext cx="9400504" cy="4351338"/>
          </a:xfrm>
        </p:spPr>
        <p:txBody>
          <a:bodyPr>
            <a:normAutofit/>
          </a:bodyPr>
          <a:lstStyle/>
          <a:p>
            <a:pPr marL="742950" indent="-742950">
              <a:lnSpc>
                <a:spcPct val="150000"/>
              </a:lnSpc>
              <a:buFont typeface="+mj-lt"/>
              <a:buAutoNum type="arabicPeriod"/>
            </a:pPr>
            <a:r>
              <a:rPr lang="en-US" sz="3600" dirty="0"/>
              <a:t>Create an interactive GIS game prototype to simulate the real estate development process</a:t>
            </a:r>
          </a:p>
          <a:p>
            <a:pPr marL="742950" indent="-742950">
              <a:lnSpc>
                <a:spcPct val="150000"/>
              </a:lnSpc>
              <a:buFont typeface="+mj-lt"/>
              <a:buAutoNum type="arabicPeriod"/>
            </a:pPr>
            <a:r>
              <a:rPr lang="en-US" sz="3600" dirty="0"/>
              <a:t>Instantiate the prototype to a local study area</a:t>
            </a:r>
          </a:p>
          <a:p>
            <a:pPr marL="742950" indent="-742950">
              <a:lnSpc>
                <a:spcPct val="150000"/>
              </a:lnSpc>
              <a:buFont typeface="+mj-lt"/>
              <a:buAutoNum type="arabicPeriod"/>
            </a:pPr>
            <a:r>
              <a:rPr lang="en-US" sz="3600" dirty="0"/>
              <a:t>Evaluate different Levels of Detail</a:t>
            </a:r>
          </a:p>
        </p:txBody>
      </p:sp>
    </p:spTree>
    <p:extLst>
      <p:ext uri="{BB962C8B-B14F-4D97-AF65-F5344CB8AC3E}">
        <p14:creationId xmlns:p14="http://schemas.microsoft.com/office/powerpoint/2010/main" val="1091596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5B00-98D5-46E5-A4D8-0AA5FA2012B4}"/>
              </a:ext>
            </a:extLst>
          </p:cNvPr>
          <p:cNvSpPr>
            <a:spLocks noGrp="1"/>
          </p:cNvSpPr>
          <p:nvPr>
            <p:ph type="title"/>
          </p:nvPr>
        </p:nvSpPr>
        <p:spPr/>
        <p:txBody>
          <a:bodyPr/>
          <a:lstStyle/>
          <a:p>
            <a:r>
              <a:rPr lang="en-US" dirty="0"/>
              <a:t>Proposal</a:t>
            </a:r>
          </a:p>
        </p:txBody>
      </p:sp>
      <p:sp>
        <p:nvSpPr>
          <p:cNvPr id="3" name="Content Placeholder 2">
            <a:extLst>
              <a:ext uri="{FF2B5EF4-FFF2-40B4-BE49-F238E27FC236}">
                <a16:creationId xmlns:a16="http://schemas.microsoft.com/office/drawing/2014/main" id="{F4214405-F398-4C65-BA2D-1D39A71F0ACD}"/>
              </a:ext>
            </a:extLst>
          </p:cNvPr>
          <p:cNvSpPr>
            <a:spLocks noGrp="1"/>
          </p:cNvSpPr>
          <p:nvPr>
            <p:ph idx="1"/>
          </p:nvPr>
        </p:nvSpPr>
        <p:spPr>
          <a:xfrm>
            <a:off x="838200" y="1825625"/>
            <a:ext cx="9400504" cy="4351338"/>
          </a:xfrm>
        </p:spPr>
        <p:txBody>
          <a:bodyPr>
            <a:normAutofit/>
          </a:bodyPr>
          <a:lstStyle/>
          <a:p>
            <a:pPr marL="742950" indent="-742950">
              <a:lnSpc>
                <a:spcPct val="150000"/>
              </a:lnSpc>
              <a:buFont typeface="+mj-lt"/>
              <a:buAutoNum type="arabicPeriod"/>
            </a:pPr>
            <a:r>
              <a:rPr lang="en-US" sz="3600" dirty="0"/>
              <a:t>Create an interactive GIS game prototype to simulate the real estate development process</a:t>
            </a:r>
          </a:p>
          <a:p>
            <a:pPr marL="742950" indent="-742950">
              <a:lnSpc>
                <a:spcPct val="150000"/>
              </a:lnSpc>
              <a:buFont typeface="+mj-lt"/>
              <a:buAutoNum type="arabicPeriod"/>
            </a:pPr>
            <a:r>
              <a:rPr lang="en-US" sz="3600" dirty="0"/>
              <a:t>Instantiate the prototype to a local study area</a:t>
            </a:r>
          </a:p>
          <a:p>
            <a:pPr marL="742950" indent="-742950">
              <a:lnSpc>
                <a:spcPct val="150000"/>
              </a:lnSpc>
              <a:buFont typeface="+mj-lt"/>
              <a:buAutoNum type="arabicPeriod"/>
            </a:pPr>
            <a:r>
              <a:rPr lang="en-US" sz="3600" dirty="0"/>
              <a:t>Evaluate different Levels of Detail</a:t>
            </a:r>
          </a:p>
        </p:txBody>
      </p:sp>
      <p:sp>
        <p:nvSpPr>
          <p:cNvPr id="5" name="Rectangle 4">
            <a:extLst>
              <a:ext uri="{FF2B5EF4-FFF2-40B4-BE49-F238E27FC236}">
                <a16:creationId xmlns:a16="http://schemas.microsoft.com/office/drawing/2014/main" id="{228FE3CA-DE0E-4D9F-8BCB-3904848390BE}"/>
              </a:ext>
            </a:extLst>
          </p:cNvPr>
          <p:cNvSpPr/>
          <p:nvPr/>
        </p:nvSpPr>
        <p:spPr>
          <a:xfrm>
            <a:off x="631065" y="1825625"/>
            <a:ext cx="9981127" cy="18062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117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61A099-39D0-48B1-AEF5-13406CC24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1"/>
            <a:ext cx="9144000" cy="6858000"/>
          </a:xfrm>
          <a:prstGeom prst="rect">
            <a:avLst/>
          </a:prstGeom>
        </p:spPr>
      </p:pic>
    </p:spTree>
    <p:extLst>
      <p:ext uri="{BB962C8B-B14F-4D97-AF65-F5344CB8AC3E}">
        <p14:creationId xmlns:p14="http://schemas.microsoft.com/office/powerpoint/2010/main" val="2268643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0984A8-47B0-4621-BD22-864B5B1A2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199" y="0"/>
            <a:ext cx="8197601" cy="6858000"/>
          </a:xfrm>
          <a:prstGeom prst="rect">
            <a:avLst/>
          </a:prstGeom>
        </p:spPr>
      </p:pic>
    </p:spTree>
    <p:extLst>
      <p:ext uri="{BB962C8B-B14F-4D97-AF65-F5344CB8AC3E}">
        <p14:creationId xmlns:p14="http://schemas.microsoft.com/office/powerpoint/2010/main" val="133998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53D7A-1542-4266-B848-EAD399510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877" y="0"/>
            <a:ext cx="8826246" cy="6858000"/>
          </a:xfrm>
          <a:prstGeom prst="rect">
            <a:avLst/>
          </a:prstGeom>
        </p:spPr>
      </p:pic>
    </p:spTree>
    <p:extLst>
      <p:ext uri="{BB962C8B-B14F-4D97-AF65-F5344CB8AC3E}">
        <p14:creationId xmlns:p14="http://schemas.microsoft.com/office/powerpoint/2010/main" val="3683938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5AA1D-5A36-44CF-9D4E-9531746C0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859" y="0"/>
            <a:ext cx="9156879" cy="6867660"/>
          </a:xfrm>
          <a:prstGeom prst="rect">
            <a:avLst/>
          </a:prstGeom>
        </p:spPr>
      </p:pic>
    </p:spTree>
    <p:extLst>
      <p:ext uri="{BB962C8B-B14F-4D97-AF65-F5344CB8AC3E}">
        <p14:creationId xmlns:p14="http://schemas.microsoft.com/office/powerpoint/2010/main" val="3036435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50F1E7-0895-4313-9860-ACAA3B11A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877" y="0"/>
            <a:ext cx="8826246" cy="6858000"/>
          </a:xfrm>
          <a:prstGeom prst="rect">
            <a:avLst/>
          </a:prstGeom>
        </p:spPr>
      </p:pic>
    </p:spTree>
    <p:extLst>
      <p:ext uri="{BB962C8B-B14F-4D97-AF65-F5344CB8AC3E}">
        <p14:creationId xmlns:p14="http://schemas.microsoft.com/office/powerpoint/2010/main" val="4059994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1B24D9-5EF5-4544-94CD-54045DB3A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961" y="0"/>
            <a:ext cx="5275385" cy="6858000"/>
          </a:xfrm>
          <a:prstGeom prst="rect">
            <a:avLst/>
          </a:prstGeom>
        </p:spPr>
      </p:pic>
      <p:sp>
        <p:nvSpPr>
          <p:cNvPr id="5" name="TextBox 4">
            <a:extLst>
              <a:ext uri="{FF2B5EF4-FFF2-40B4-BE49-F238E27FC236}">
                <a16:creationId xmlns:a16="http://schemas.microsoft.com/office/drawing/2014/main" id="{CD6F50B6-1F31-4387-9AB4-CEDADF5DA8AE}"/>
              </a:ext>
            </a:extLst>
          </p:cNvPr>
          <p:cNvSpPr txBox="1"/>
          <p:nvPr/>
        </p:nvSpPr>
        <p:spPr>
          <a:xfrm>
            <a:off x="7122017" y="1182231"/>
            <a:ext cx="4231783" cy="2246769"/>
          </a:xfrm>
          <a:prstGeom prst="rect">
            <a:avLst/>
          </a:prstGeom>
          <a:noFill/>
        </p:spPr>
        <p:txBody>
          <a:bodyPr wrap="square" rtlCol="0">
            <a:spAutoFit/>
          </a:bodyPr>
          <a:lstStyle/>
          <a:p>
            <a:r>
              <a:rPr lang="en-US" sz="2800" b="1" u="sng" dirty="0"/>
              <a:t>Targets</a:t>
            </a:r>
          </a:p>
          <a:p>
            <a:endParaRPr lang="en-US" sz="2800" dirty="0"/>
          </a:p>
          <a:p>
            <a:r>
              <a:rPr lang="en-US" sz="2800" dirty="0"/>
              <a:t>13.5% Return to Investors</a:t>
            </a:r>
          </a:p>
          <a:p>
            <a:endParaRPr lang="en-US" sz="2800" dirty="0"/>
          </a:p>
          <a:p>
            <a:r>
              <a:rPr lang="en-US" sz="2800" dirty="0"/>
              <a:t>$1.5M Revenue to City</a:t>
            </a:r>
          </a:p>
        </p:txBody>
      </p:sp>
    </p:spTree>
    <p:extLst>
      <p:ext uri="{BB962C8B-B14F-4D97-AF65-F5344CB8AC3E}">
        <p14:creationId xmlns:p14="http://schemas.microsoft.com/office/powerpoint/2010/main" val="2141336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1A4554-78DF-4D97-9A07-45A61077D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2429"/>
            <a:ext cx="12192000" cy="5933142"/>
          </a:xfrm>
          <a:prstGeom prst="rect">
            <a:avLst/>
          </a:prstGeom>
        </p:spPr>
      </p:pic>
    </p:spTree>
    <p:extLst>
      <p:ext uri="{BB962C8B-B14F-4D97-AF65-F5344CB8AC3E}">
        <p14:creationId xmlns:p14="http://schemas.microsoft.com/office/powerpoint/2010/main" val="2259231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E5E739-46A3-41C6-846E-299DBD670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36"/>
            <a:ext cx="12192000" cy="6614128"/>
          </a:xfrm>
          <a:prstGeom prst="rect">
            <a:avLst/>
          </a:prstGeom>
        </p:spPr>
      </p:pic>
    </p:spTree>
    <p:extLst>
      <p:ext uri="{BB962C8B-B14F-4D97-AF65-F5344CB8AC3E}">
        <p14:creationId xmlns:p14="http://schemas.microsoft.com/office/powerpoint/2010/main" val="2200525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741B07-1FBF-4D47-BD82-448B71036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81300"/>
            <a:ext cx="12192000" cy="1295400"/>
          </a:xfrm>
          <a:prstGeom prst="rect">
            <a:avLst/>
          </a:prstGeom>
        </p:spPr>
      </p:pic>
    </p:spTree>
    <p:extLst>
      <p:ext uri="{BB962C8B-B14F-4D97-AF65-F5344CB8AC3E}">
        <p14:creationId xmlns:p14="http://schemas.microsoft.com/office/powerpoint/2010/main" val="347768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A8D499-19E6-4EAE-99F8-F5969FA28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099" y="0"/>
            <a:ext cx="9625802" cy="6858000"/>
          </a:xfrm>
          <a:prstGeom prst="rect">
            <a:avLst/>
          </a:prstGeom>
          <a:ln w="6350">
            <a:solidFill>
              <a:schemeClr val="tx1"/>
            </a:solidFill>
          </a:ln>
        </p:spPr>
      </p:pic>
    </p:spTree>
    <p:extLst>
      <p:ext uri="{BB962C8B-B14F-4D97-AF65-F5344CB8AC3E}">
        <p14:creationId xmlns:p14="http://schemas.microsoft.com/office/powerpoint/2010/main" val="1502170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912BD0-69CA-4B4C-A50C-9E9CFD66D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910" y="0"/>
            <a:ext cx="3542954" cy="6857999"/>
          </a:xfrm>
          <a:prstGeom prst="rect">
            <a:avLst/>
          </a:prstGeom>
        </p:spPr>
      </p:pic>
      <p:pic>
        <p:nvPicPr>
          <p:cNvPr id="6" name="Picture 5">
            <a:extLst>
              <a:ext uri="{FF2B5EF4-FFF2-40B4-BE49-F238E27FC236}">
                <a16:creationId xmlns:a16="http://schemas.microsoft.com/office/drawing/2014/main" id="{1ECA8842-2E32-4F63-B73A-6FCECFF6A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2901" y="0"/>
            <a:ext cx="3991570" cy="6857999"/>
          </a:xfrm>
          <a:prstGeom prst="rect">
            <a:avLst/>
          </a:prstGeom>
        </p:spPr>
      </p:pic>
    </p:spTree>
    <p:extLst>
      <p:ext uri="{BB962C8B-B14F-4D97-AF65-F5344CB8AC3E}">
        <p14:creationId xmlns:p14="http://schemas.microsoft.com/office/powerpoint/2010/main" val="3322170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D226D0-22D9-42D2-A0F7-FF85AE24B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323" y="0"/>
            <a:ext cx="9105354" cy="6858000"/>
          </a:xfrm>
          <a:prstGeom prst="rect">
            <a:avLst/>
          </a:prstGeom>
          <a:ln w="6350">
            <a:solidFill>
              <a:schemeClr val="tx1"/>
            </a:solidFill>
          </a:ln>
        </p:spPr>
      </p:pic>
    </p:spTree>
    <p:extLst>
      <p:ext uri="{BB962C8B-B14F-4D97-AF65-F5344CB8AC3E}">
        <p14:creationId xmlns:p14="http://schemas.microsoft.com/office/powerpoint/2010/main" val="855968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41D557-0789-4ACB-81EE-DAE54CAD7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2" name="Rectangle 1">
            <a:extLst>
              <a:ext uri="{FF2B5EF4-FFF2-40B4-BE49-F238E27FC236}">
                <a16:creationId xmlns:a16="http://schemas.microsoft.com/office/drawing/2014/main" id="{3B1913A0-473A-4A1C-A795-71D2B5EDF412}"/>
              </a:ext>
            </a:extLst>
          </p:cNvPr>
          <p:cNvSpPr/>
          <p:nvPr/>
        </p:nvSpPr>
        <p:spPr>
          <a:xfrm>
            <a:off x="1384300" y="3365500"/>
            <a:ext cx="12192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84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D784F8-13F5-456F-BF27-A6A257D35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B768BE72-9B71-4FC6-8D81-ABA36F7B2E07}"/>
              </a:ext>
            </a:extLst>
          </p:cNvPr>
          <p:cNvSpPr/>
          <p:nvPr/>
        </p:nvSpPr>
        <p:spPr>
          <a:xfrm>
            <a:off x="1397000" y="5384800"/>
            <a:ext cx="12192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28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99D76-9E7A-477E-8256-823E879417FF}"/>
              </a:ext>
            </a:extLst>
          </p:cNvPr>
          <p:cNvSpPr txBox="1"/>
          <p:nvPr/>
        </p:nvSpPr>
        <p:spPr>
          <a:xfrm>
            <a:off x="528034" y="1996224"/>
            <a:ext cx="11101589" cy="1200329"/>
          </a:xfrm>
          <a:prstGeom prst="rect">
            <a:avLst/>
          </a:prstGeom>
          <a:noFill/>
        </p:spPr>
        <p:txBody>
          <a:bodyPr wrap="square" rtlCol="0">
            <a:spAutoFit/>
          </a:bodyPr>
          <a:lstStyle/>
          <a:p>
            <a:pPr algn="ctr"/>
            <a:r>
              <a:rPr lang="en-US" sz="7200" dirty="0"/>
              <a:t>Geodesign = GIS + Design</a:t>
            </a:r>
          </a:p>
        </p:txBody>
      </p:sp>
      <p:sp>
        <p:nvSpPr>
          <p:cNvPr id="3" name="TextBox 2">
            <a:extLst>
              <a:ext uri="{FF2B5EF4-FFF2-40B4-BE49-F238E27FC236}">
                <a16:creationId xmlns:a16="http://schemas.microsoft.com/office/drawing/2014/main" id="{E0500EE2-86B1-42CD-AF50-2E0343B0156E}"/>
              </a:ext>
            </a:extLst>
          </p:cNvPr>
          <p:cNvSpPr txBox="1"/>
          <p:nvPr/>
        </p:nvSpPr>
        <p:spPr>
          <a:xfrm>
            <a:off x="8371268" y="6328027"/>
            <a:ext cx="1493948" cy="369332"/>
          </a:xfrm>
          <a:prstGeom prst="rect">
            <a:avLst/>
          </a:prstGeom>
          <a:noFill/>
        </p:spPr>
        <p:txBody>
          <a:bodyPr wrap="square" rtlCol="0">
            <a:spAutoFit/>
          </a:bodyPr>
          <a:lstStyle/>
          <a:p>
            <a:r>
              <a:rPr lang="en-US" dirty="0">
                <a:solidFill>
                  <a:schemeClr val="tx2"/>
                </a:solidFill>
              </a:rPr>
              <a:t>(Batty 2013)</a:t>
            </a:r>
          </a:p>
        </p:txBody>
      </p:sp>
    </p:spTree>
    <p:extLst>
      <p:ext uri="{BB962C8B-B14F-4D97-AF65-F5344CB8AC3E}">
        <p14:creationId xmlns:p14="http://schemas.microsoft.com/office/powerpoint/2010/main" val="2531494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4A25F1-7FD5-4482-9923-CDBF4EF9C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FDBA0B11-3DC2-4BC2-999A-F1CCA3BB5C12}"/>
              </a:ext>
            </a:extLst>
          </p:cNvPr>
          <p:cNvSpPr/>
          <p:nvPr/>
        </p:nvSpPr>
        <p:spPr>
          <a:xfrm>
            <a:off x="1397000" y="5397500"/>
            <a:ext cx="12192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94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6D3887-9284-479B-8BA0-61E0A158E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EE766315-5822-49D7-9E6E-256B7D0708F2}"/>
              </a:ext>
            </a:extLst>
          </p:cNvPr>
          <p:cNvSpPr/>
          <p:nvPr/>
        </p:nvSpPr>
        <p:spPr>
          <a:xfrm>
            <a:off x="1384300" y="1676400"/>
            <a:ext cx="14224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77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3B769D-0F67-452C-923A-46EB69C10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1394D738-D3BC-40C8-BAD3-DD7586D54370}"/>
              </a:ext>
            </a:extLst>
          </p:cNvPr>
          <p:cNvSpPr/>
          <p:nvPr/>
        </p:nvSpPr>
        <p:spPr>
          <a:xfrm>
            <a:off x="3810" y="2057400"/>
            <a:ext cx="14224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261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769179-2F53-424B-A36B-751443468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Tree>
    <p:extLst>
      <p:ext uri="{BB962C8B-B14F-4D97-AF65-F5344CB8AC3E}">
        <p14:creationId xmlns:p14="http://schemas.microsoft.com/office/powerpoint/2010/main" val="2802405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357291-B430-4DDD-B96A-9437497D6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9491DCB7-E05F-4E1E-9E9A-8DA2EA988DE6}"/>
              </a:ext>
            </a:extLst>
          </p:cNvPr>
          <p:cNvSpPr/>
          <p:nvPr/>
        </p:nvSpPr>
        <p:spPr>
          <a:xfrm>
            <a:off x="29210" y="2057400"/>
            <a:ext cx="14224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89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3C5574-3395-490F-A311-5585C20D9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91A86097-7C38-47EC-A1C2-5610E5D1B45C}"/>
              </a:ext>
            </a:extLst>
          </p:cNvPr>
          <p:cNvSpPr/>
          <p:nvPr/>
        </p:nvSpPr>
        <p:spPr>
          <a:xfrm>
            <a:off x="29210" y="1676400"/>
            <a:ext cx="14224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38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2286D7-D4E7-4DCA-92F5-6AC97774C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8DE1E399-1FC9-4D46-8435-D915DD83E3CF}"/>
              </a:ext>
            </a:extLst>
          </p:cNvPr>
          <p:cNvSpPr/>
          <p:nvPr/>
        </p:nvSpPr>
        <p:spPr>
          <a:xfrm>
            <a:off x="1384300" y="2057400"/>
            <a:ext cx="14224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26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5B92A0-C015-4CE1-AC79-44076AC95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231FB5E7-17A4-40B9-8073-4BF924C7EED3}"/>
              </a:ext>
            </a:extLst>
          </p:cNvPr>
          <p:cNvSpPr/>
          <p:nvPr/>
        </p:nvSpPr>
        <p:spPr>
          <a:xfrm>
            <a:off x="1739900" y="4508500"/>
            <a:ext cx="800100" cy="596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01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A2CB00-0FFA-412E-8B37-9970BBC55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19CF6BD3-C567-47FF-B998-239A75054896}"/>
              </a:ext>
            </a:extLst>
          </p:cNvPr>
          <p:cNvSpPr/>
          <p:nvPr/>
        </p:nvSpPr>
        <p:spPr>
          <a:xfrm>
            <a:off x="1739900" y="3848100"/>
            <a:ext cx="800100" cy="596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84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3D13DE-D0E5-4098-B8B2-9D10DBFEB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D273D35D-A093-496E-8066-FAAA8A96BB68}"/>
              </a:ext>
            </a:extLst>
          </p:cNvPr>
          <p:cNvSpPr/>
          <p:nvPr/>
        </p:nvSpPr>
        <p:spPr>
          <a:xfrm>
            <a:off x="1739900" y="3130550"/>
            <a:ext cx="800100" cy="596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2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902517-EDFA-43BD-96F7-F7149862D4E9}"/>
              </a:ext>
            </a:extLst>
          </p:cNvPr>
          <p:cNvSpPr txBox="1"/>
          <p:nvPr/>
        </p:nvSpPr>
        <p:spPr>
          <a:xfrm>
            <a:off x="528034" y="1996224"/>
            <a:ext cx="11101589" cy="1200329"/>
          </a:xfrm>
          <a:prstGeom prst="rect">
            <a:avLst/>
          </a:prstGeom>
          <a:noFill/>
        </p:spPr>
        <p:txBody>
          <a:bodyPr wrap="square" rtlCol="0">
            <a:spAutoFit/>
          </a:bodyPr>
          <a:lstStyle/>
          <a:p>
            <a:pPr algn="ctr"/>
            <a:r>
              <a:rPr lang="en-US" sz="7200" dirty="0"/>
              <a:t>Design						Interaction</a:t>
            </a:r>
          </a:p>
        </p:txBody>
      </p:sp>
      <p:sp>
        <p:nvSpPr>
          <p:cNvPr id="3" name="TextBox 2">
            <a:extLst>
              <a:ext uri="{FF2B5EF4-FFF2-40B4-BE49-F238E27FC236}">
                <a16:creationId xmlns:a16="http://schemas.microsoft.com/office/drawing/2014/main" id="{AFD3C432-DE36-4F28-9694-E116B8C888EA}"/>
              </a:ext>
            </a:extLst>
          </p:cNvPr>
          <p:cNvSpPr txBox="1"/>
          <p:nvPr/>
        </p:nvSpPr>
        <p:spPr>
          <a:xfrm>
            <a:off x="528034" y="4155224"/>
            <a:ext cx="11101589" cy="1200329"/>
          </a:xfrm>
          <a:prstGeom prst="rect">
            <a:avLst/>
          </a:prstGeom>
          <a:noFill/>
        </p:spPr>
        <p:txBody>
          <a:bodyPr wrap="square" rtlCol="0">
            <a:spAutoFit/>
          </a:bodyPr>
          <a:lstStyle/>
          <a:p>
            <a:pPr algn="ctr"/>
            <a:r>
              <a:rPr lang="en-US" sz="7200" dirty="0"/>
              <a:t>Games </a:t>
            </a:r>
            <a:r>
              <a:rPr lang="en-US" sz="7200" dirty="0">
                <a:sym typeface="Wingdings" panose="05000000000000000000" pitchFamily="2" charset="2"/>
              </a:rPr>
              <a:t>								</a:t>
            </a:r>
            <a:r>
              <a:rPr lang="en-US" sz="7200" dirty="0"/>
              <a:t>Simulations</a:t>
            </a:r>
          </a:p>
        </p:txBody>
      </p:sp>
      <p:sp>
        <p:nvSpPr>
          <p:cNvPr id="6" name="Arrow: Left-Right 5">
            <a:extLst>
              <a:ext uri="{FF2B5EF4-FFF2-40B4-BE49-F238E27FC236}">
                <a16:creationId xmlns:a16="http://schemas.microsoft.com/office/drawing/2014/main" id="{CB9CFE99-C297-4AB6-B1B3-A783C2370141}"/>
              </a:ext>
            </a:extLst>
          </p:cNvPr>
          <p:cNvSpPr/>
          <p:nvPr/>
        </p:nvSpPr>
        <p:spPr>
          <a:xfrm>
            <a:off x="3568700" y="4559300"/>
            <a:ext cx="3289300" cy="52070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2FFC09F-F40C-4171-8ACB-F2F266450A24}"/>
              </a:ext>
            </a:extLst>
          </p:cNvPr>
          <p:cNvSpPr/>
          <p:nvPr/>
        </p:nvSpPr>
        <p:spPr>
          <a:xfrm>
            <a:off x="4343400" y="2336038"/>
            <a:ext cx="2006600" cy="5207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664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B6ED4-BAC1-4B0D-9212-FC14B5735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0FAABDB0-9657-45AA-9303-F74EB6B84C30}"/>
              </a:ext>
            </a:extLst>
          </p:cNvPr>
          <p:cNvSpPr/>
          <p:nvPr/>
        </p:nvSpPr>
        <p:spPr>
          <a:xfrm>
            <a:off x="3124200" y="5537200"/>
            <a:ext cx="4826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09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C070A3-6462-4BDF-8226-56695E041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E6FED5E1-90DD-42CC-B395-5C8B065FDB76}"/>
              </a:ext>
            </a:extLst>
          </p:cNvPr>
          <p:cNvSpPr/>
          <p:nvPr/>
        </p:nvSpPr>
        <p:spPr>
          <a:xfrm>
            <a:off x="4089400" y="5524500"/>
            <a:ext cx="4826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13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FD5F4F-B2C5-4250-9889-624FE55C3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Tree>
    <p:extLst>
      <p:ext uri="{BB962C8B-B14F-4D97-AF65-F5344CB8AC3E}">
        <p14:creationId xmlns:p14="http://schemas.microsoft.com/office/powerpoint/2010/main" val="519303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BA7B02-9270-4B78-B827-2B3458C54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B834628D-88C4-45BA-9B9D-834403479FC9}"/>
              </a:ext>
            </a:extLst>
          </p:cNvPr>
          <p:cNvSpPr/>
          <p:nvPr/>
        </p:nvSpPr>
        <p:spPr>
          <a:xfrm>
            <a:off x="1739900" y="3848100"/>
            <a:ext cx="800100" cy="596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86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7933C-57EB-466A-A63B-6ABE5CB02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5" name="Rectangle 4">
            <a:extLst>
              <a:ext uri="{FF2B5EF4-FFF2-40B4-BE49-F238E27FC236}">
                <a16:creationId xmlns:a16="http://schemas.microsoft.com/office/drawing/2014/main" id="{E61D3402-6CC2-4EDC-A605-E913537F5BCE}"/>
              </a:ext>
            </a:extLst>
          </p:cNvPr>
          <p:cNvSpPr/>
          <p:nvPr/>
        </p:nvSpPr>
        <p:spPr>
          <a:xfrm>
            <a:off x="8458200" y="1524000"/>
            <a:ext cx="4826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83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198347-BF7E-4B26-9BF8-BE4BFB7D7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A93551E3-49B5-4545-85D3-5FBD5E689F65}"/>
              </a:ext>
            </a:extLst>
          </p:cNvPr>
          <p:cNvSpPr/>
          <p:nvPr/>
        </p:nvSpPr>
        <p:spPr>
          <a:xfrm>
            <a:off x="9410700" y="1498600"/>
            <a:ext cx="4826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51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72A8C6-E58E-457D-87E8-D8DC07D1E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Tree>
    <p:extLst>
      <p:ext uri="{BB962C8B-B14F-4D97-AF65-F5344CB8AC3E}">
        <p14:creationId xmlns:p14="http://schemas.microsoft.com/office/powerpoint/2010/main" val="1228700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94517B-21D8-4CB6-9E2A-EDEBE23A4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396035F2-6A80-43FE-903E-9E1A2E91FB60}"/>
              </a:ext>
            </a:extLst>
          </p:cNvPr>
          <p:cNvSpPr/>
          <p:nvPr/>
        </p:nvSpPr>
        <p:spPr>
          <a:xfrm>
            <a:off x="1739900" y="4508500"/>
            <a:ext cx="800100" cy="596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3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4877EC-1DEC-4C2D-82CB-3CA4C36E5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5" name="Rectangle 4">
            <a:extLst>
              <a:ext uri="{FF2B5EF4-FFF2-40B4-BE49-F238E27FC236}">
                <a16:creationId xmlns:a16="http://schemas.microsoft.com/office/drawing/2014/main" id="{F7669AE7-009C-4818-B1EB-8488C40EBF45}"/>
              </a:ext>
            </a:extLst>
          </p:cNvPr>
          <p:cNvSpPr/>
          <p:nvPr/>
        </p:nvSpPr>
        <p:spPr>
          <a:xfrm>
            <a:off x="8458200" y="5181600"/>
            <a:ext cx="4826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55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C8DEC0-779B-4AE6-977E-61F58EDB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Tree>
    <p:extLst>
      <p:ext uri="{BB962C8B-B14F-4D97-AF65-F5344CB8AC3E}">
        <p14:creationId xmlns:p14="http://schemas.microsoft.com/office/powerpoint/2010/main" val="1128136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BDA0B-1423-4FC6-A6C7-C8411DB5E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44685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C77661-EA50-4FF6-B857-5A53D8476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C7DD2486-4FB9-4302-8516-1FB21EC34654}"/>
              </a:ext>
            </a:extLst>
          </p:cNvPr>
          <p:cNvSpPr/>
          <p:nvPr/>
        </p:nvSpPr>
        <p:spPr>
          <a:xfrm>
            <a:off x="29210" y="2057400"/>
            <a:ext cx="14224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92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4224A2-CC5A-44C6-BE72-0365DE411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FA7621D5-E70A-4A90-B0D6-5DA931AA0211}"/>
              </a:ext>
            </a:extLst>
          </p:cNvPr>
          <p:cNvSpPr/>
          <p:nvPr/>
        </p:nvSpPr>
        <p:spPr>
          <a:xfrm>
            <a:off x="1375410" y="2057400"/>
            <a:ext cx="14224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98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DF090B-4D64-44C4-B5C5-F00730993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5" name="Rectangle 4">
            <a:extLst>
              <a:ext uri="{FF2B5EF4-FFF2-40B4-BE49-F238E27FC236}">
                <a16:creationId xmlns:a16="http://schemas.microsoft.com/office/drawing/2014/main" id="{397093E5-72A5-471C-9AF3-255B4B8C4DD6}"/>
              </a:ext>
            </a:extLst>
          </p:cNvPr>
          <p:cNvSpPr/>
          <p:nvPr/>
        </p:nvSpPr>
        <p:spPr>
          <a:xfrm>
            <a:off x="3140710" y="1320800"/>
            <a:ext cx="1431290" cy="6477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42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95BB22-667F-4244-ABEA-E6F4A86C3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
        <p:nvSpPr>
          <p:cNvPr id="3" name="Rectangle 2">
            <a:extLst>
              <a:ext uri="{FF2B5EF4-FFF2-40B4-BE49-F238E27FC236}">
                <a16:creationId xmlns:a16="http://schemas.microsoft.com/office/drawing/2014/main" id="{EB10A043-4EA9-4868-AFDB-F60D93C6E7AD}"/>
              </a:ext>
            </a:extLst>
          </p:cNvPr>
          <p:cNvSpPr/>
          <p:nvPr/>
        </p:nvSpPr>
        <p:spPr>
          <a:xfrm>
            <a:off x="29210" y="2057400"/>
            <a:ext cx="14224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65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348BD1-5467-4C60-A210-A4C45C7D0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12184380" cy="6858000"/>
          </a:xfrm>
          <a:prstGeom prst="rect">
            <a:avLst/>
          </a:prstGeom>
        </p:spPr>
      </p:pic>
    </p:spTree>
    <p:extLst>
      <p:ext uri="{BB962C8B-B14F-4D97-AF65-F5344CB8AC3E}">
        <p14:creationId xmlns:p14="http://schemas.microsoft.com/office/powerpoint/2010/main" val="182743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91B245-EC08-417E-B1CA-AFAD23FC9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5" name="Rectangle 4">
            <a:extLst>
              <a:ext uri="{FF2B5EF4-FFF2-40B4-BE49-F238E27FC236}">
                <a16:creationId xmlns:a16="http://schemas.microsoft.com/office/drawing/2014/main" id="{409530F7-47E4-456E-A877-81D34B3E0A17}"/>
              </a:ext>
            </a:extLst>
          </p:cNvPr>
          <p:cNvSpPr/>
          <p:nvPr/>
        </p:nvSpPr>
        <p:spPr>
          <a:xfrm>
            <a:off x="9605010" y="3822700"/>
            <a:ext cx="2485390" cy="2463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0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55A19A-EC0A-40BB-95DB-37FA03652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594" y="1"/>
            <a:ext cx="9066811" cy="6858000"/>
          </a:xfrm>
          <a:prstGeom prst="rect">
            <a:avLst/>
          </a:prstGeom>
          <a:ln>
            <a:solidFill>
              <a:schemeClr val="tx1"/>
            </a:solidFill>
          </a:ln>
        </p:spPr>
      </p:pic>
    </p:spTree>
    <p:extLst>
      <p:ext uri="{BB962C8B-B14F-4D97-AF65-F5344CB8AC3E}">
        <p14:creationId xmlns:p14="http://schemas.microsoft.com/office/powerpoint/2010/main" val="9727981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5409C2-6532-44A3-BED7-9960A1B91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4" name="Rectangle 3">
            <a:extLst>
              <a:ext uri="{FF2B5EF4-FFF2-40B4-BE49-F238E27FC236}">
                <a16:creationId xmlns:a16="http://schemas.microsoft.com/office/drawing/2014/main" id="{1186D622-ACCF-43C3-AFF2-1C1B9FC0F194}"/>
              </a:ext>
            </a:extLst>
          </p:cNvPr>
          <p:cNvSpPr/>
          <p:nvPr/>
        </p:nvSpPr>
        <p:spPr>
          <a:xfrm>
            <a:off x="8953500" y="508000"/>
            <a:ext cx="3238500" cy="2070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01305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6664F-6D38-4B04-BAD3-29E6139BA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35" y="0"/>
            <a:ext cx="10622328" cy="6857999"/>
          </a:xfrm>
          <a:prstGeom prst="rect">
            <a:avLst/>
          </a:prstGeom>
          <a:ln>
            <a:solidFill>
              <a:schemeClr val="tx1"/>
            </a:solidFill>
          </a:ln>
        </p:spPr>
      </p:pic>
    </p:spTree>
    <p:extLst>
      <p:ext uri="{BB962C8B-B14F-4D97-AF65-F5344CB8AC3E}">
        <p14:creationId xmlns:p14="http://schemas.microsoft.com/office/powerpoint/2010/main" val="12657409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B0289-052E-44DA-BCAA-0837C0380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62" y="1"/>
            <a:ext cx="10714873" cy="6858000"/>
          </a:xfrm>
          <a:prstGeom prst="rect">
            <a:avLst/>
          </a:prstGeom>
        </p:spPr>
      </p:pic>
    </p:spTree>
    <p:extLst>
      <p:ext uri="{BB962C8B-B14F-4D97-AF65-F5344CB8AC3E}">
        <p14:creationId xmlns:p14="http://schemas.microsoft.com/office/powerpoint/2010/main" val="213498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CA733-386D-447D-A021-78CBD37B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615" y="0"/>
            <a:ext cx="10550770" cy="6858000"/>
          </a:xfrm>
          <a:prstGeom prst="rect">
            <a:avLst/>
          </a:prstGeom>
        </p:spPr>
      </p:pic>
    </p:spTree>
    <p:extLst>
      <p:ext uri="{BB962C8B-B14F-4D97-AF65-F5344CB8AC3E}">
        <p14:creationId xmlns:p14="http://schemas.microsoft.com/office/powerpoint/2010/main" val="2524138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ED2291-0256-4301-87B1-F7D4B6470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532" y="0"/>
            <a:ext cx="9660934" cy="6858000"/>
          </a:xfrm>
          <a:prstGeom prst="rect">
            <a:avLst/>
          </a:prstGeom>
        </p:spPr>
      </p:pic>
    </p:spTree>
    <p:extLst>
      <p:ext uri="{BB962C8B-B14F-4D97-AF65-F5344CB8AC3E}">
        <p14:creationId xmlns:p14="http://schemas.microsoft.com/office/powerpoint/2010/main" val="825079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81C1F-0C38-46F9-AF1D-A93579082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108" y="1"/>
            <a:ext cx="8997782" cy="6858000"/>
          </a:xfrm>
          <a:prstGeom prst="rect">
            <a:avLst/>
          </a:prstGeom>
        </p:spPr>
      </p:pic>
    </p:spTree>
    <p:extLst>
      <p:ext uri="{BB962C8B-B14F-4D97-AF65-F5344CB8AC3E}">
        <p14:creationId xmlns:p14="http://schemas.microsoft.com/office/powerpoint/2010/main" val="797488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B98EED-42EA-4C2E-BE24-1E21C9754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218" y="0"/>
            <a:ext cx="10111562" cy="6857999"/>
          </a:xfrm>
          <a:prstGeom prst="rect">
            <a:avLst/>
          </a:prstGeom>
        </p:spPr>
      </p:pic>
    </p:spTree>
    <p:extLst>
      <p:ext uri="{BB962C8B-B14F-4D97-AF65-F5344CB8AC3E}">
        <p14:creationId xmlns:p14="http://schemas.microsoft.com/office/powerpoint/2010/main" val="9226918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CC4C6-0AC3-4C78-8CE3-C69B3F725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5" y="222954"/>
            <a:ext cx="12205415" cy="6419145"/>
          </a:xfrm>
          <a:prstGeom prst="rect">
            <a:avLst/>
          </a:prstGeom>
        </p:spPr>
      </p:pic>
    </p:spTree>
    <p:extLst>
      <p:ext uri="{BB962C8B-B14F-4D97-AF65-F5344CB8AC3E}">
        <p14:creationId xmlns:p14="http://schemas.microsoft.com/office/powerpoint/2010/main" val="1152050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D36EFB-DDFF-4986-8D77-BE6A4C250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9335"/>
            <a:ext cx="12192000" cy="4319330"/>
          </a:xfrm>
          <a:prstGeom prst="rect">
            <a:avLst/>
          </a:prstGeom>
        </p:spPr>
      </p:pic>
    </p:spTree>
    <p:extLst>
      <p:ext uri="{BB962C8B-B14F-4D97-AF65-F5344CB8AC3E}">
        <p14:creationId xmlns:p14="http://schemas.microsoft.com/office/powerpoint/2010/main" val="3558880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F9871E-8D5E-436A-B2C1-CFA72EB83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772" y="0"/>
            <a:ext cx="9134455" cy="6858000"/>
          </a:xfrm>
          <a:prstGeom prst="rect">
            <a:avLst/>
          </a:prstGeom>
          <a:ln>
            <a:solidFill>
              <a:schemeClr val="tx1"/>
            </a:solidFill>
          </a:ln>
        </p:spPr>
      </p:pic>
    </p:spTree>
    <p:extLst>
      <p:ext uri="{BB962C8B-B14F-4D97-AF65-F5344CB8AC3E}">
        <p14:creationId xmlns:p14="http://schemas.microsoft.com/office/powerpoint/2010/main" val="1313650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D32B64-CC06-4AE0-9029-80CAA5691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spTree>
    <p:extLst>
      <p:ext uri="{BB962C8B-B14F-4D97-AF65-F5344CB8AC3E}">
        <p14:creationId xmlns:p14="http://schemas.microsoft.com/office/powerpoint/2010/main" val="4206222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5B00-98D5-46E5-A4D8-0AA5FA2012B4}"/>
              </a:ext>
            </a:extLst>
          </p:cNvPr>
          <p:cNvSpPr>
            <a:spLocks noGrp="1"/>
          </p:cNvSpPr>
          <p:nvPr>
            <p:ph type="title"/>
          </p:nvPr>
        </p:nvSpPr>
        <p:spPr/>
        <p:txBody>
          <a:bodyPr/>
          <a:lstStyle/>
          <a:p>
            <a:r>
              <a:rPr lang="en-US" dirty="0"/>
              <a:t>Proposal</a:t>
            </a:r>
          </a:p>
        </p:txBody>
      </p:sp>
      <p:sp>
        <p:nvSpPr>
          <p:cNvPr id="3" name="Content Placeholder 2">
            <a:extLst>
              <a:ext uri="{FF2B5EF4-FFF2-40B4-BE49-F238E27FC236}">
                <a16:creationId xmlns:a16="http://schemas.microsoft.com/office/drawing/2014/main" id="{F4214405-F398-4C65-BA2D-1D39A71F0ACD}"/>
              </a:ext>
            </a:extLst>
          </p:cNvPr>
          <p:cNvSpPr>
            <a:spLocks noGrp="1"/>
          </p:cNvSpPr>
          <p:nvPr>
            <p:ph idx="1"/>
          </p:nvPr>
        </p:nvSpPr>
        <p:spPr>
          <a:xfrm>
            <a:off x="838200" y="1825625"/>
            <a:ext cx="9400504" cy="4351338"/>
          </a:xfrm>
        </p:spPr>
        <p:txBody>
          <a:bodyPr>
            <a:normAutofit/>
          </a:bodyPr>
          <a:lstStyle/>
          <a:p>
            <a:pPr marL="742950" indent="-742950">
              <a:lnSpc>
                <a:spcPct val="150000"/>
              </a:lnSpc>
              <a:buFont typeface="+mj-lt"/>
              <a:buAutoNum type="arabicPeriod"/>
            </a:pPr>
            <a:r>
              <a:rPr lang="en-US" sz="3600" dirty="0"/>
              <a:t>Create an interactive GIS game prototype to simulate the real estate development process</a:t>
            </a:r>
          </a:p>
          <a:p>
            <a:pPr marL="742950" indent="-742950">
              <a:lnSpc>
                <a:spcPct val="150000"/>
              </a:lnSpc>
              <a:buFont typeface="+mj-lt"/>
              <a:buAutoNum type="arabicPeriod"/>
            </a:pPr>
            <a:r>
              <a:rPr lang="en-US" sz="3600" dirty="0"/>
              <a:t>Instantiate the prototype to a local study area</a:t>
            </a:r>
          </a:p>
          <a:p>
            <a:pPr marL="742950" indent="-742950">
              <a:lnSpc>
                <a:spcPct val="150000"/>
              </a:lnSpc>
              <a:buFont typeface="+mj-lt"/>
              <a:buAutoNum type="arabicPeriod"/>
            </a:pPr>
            <a:r>
              <a:rPr lang="en-US" sz="3600" dirty="0"/>
              <a:t>Evaluate different Levels of Detail</a:t>
            </a:r>
          </a:p>
        </p:txBody>
      </p:sp>
      <p:sp>
        <p:nvSpPr>
          <p:cNvPr id="5" name="Rectangle 4">
            <a:extLst>
              <a:ext uri="{FF2B5EF4-FFF2-40B4-BE49-F238E27FC236}">
                <a16:creationId xmlns:a16="http://schemas.microsoft.com/office/drawing/2014/main" id="{228FE3CA-DE0E-4D9F-8BCB-3904848390BE}"/>
              </a:ext>
            </a:extLst>
          </p:cNvPr>
          <p:cNvSpPr/>
          <p:nvPr/>
        </p:nvSpPr>
        <p:spPr>
          <a:xfrm>
            <a:off x="547888" y="3644721"/>
            <a:ext cx="9981127" cy="9401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5795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FB490F-0D9D-4E1A-87DD-A773FD573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346" y="0"/>
            <a:ext cx="9471308" cy="6858000"/>
          </a:xfrm>
          <a:prstGeom prst="rect">
            <a:avLst/>
          </a:prstGeom>
          <a:ln w="6350">
            <a:solidFill>
              <a:schemeClr val="tx1"/>
            </a:solidFill>
          </a:ln>
        </p:spPr>
      </p:pic>
    </p:spTree>
    <p:extLst>
      <p:ext uri="{BB962C8B-B14F-4D97-AF65-F5344CB8AC3E}">
        <p14:creationId xmlns:p14="http://schemas.microsoft.com/office/powerpoint/2010/main" val="4200923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C94CB6-4052-4AF1-982C-C6B866836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80" y="0"/>
            <a:ext cx="11600840" cy="6858000"/>
          </a:xfrm>
          <a:prstGeom prst="rect">
            <a:avLst/>
          </a:prstGeom>
        </p:spPr>
      </p:pic>
    </p:spTree>
    <p:extLst>
      <p:ext uri="{BB962C8B-B14F-4D97-AF65-F5344CB8AC3E}">
        <p14:creationId xmlns:p14="http://schemas.microsoft.com/office/powerpoint/2010/main" val="1303840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69250D-0905-4979-A20F-264A37797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20791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808593-17C6-43FD-BBF7-C6464F21D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80" y="0"/>
            <a:ext cx="11600840" cy="6858000"/>
          </a:xfrm>
          <a:prstGeom prst="rect">
            <a:avLst/>
          </a:prstGeom>
        </p:spPr>
      </p:pic>
    </p:spTree>
    <p:extLst>
      <p:ext uri="{BB962C8B-B14F-4D97-AF65-F5344CB8AC3E}">
        <p14:creationId xmlns:p14="http://schemas.microsoft.com/office/powerpoint/2010/main" val="28832335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C55343-D747-415B-8C1B-58CBB3A68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80" y="0"/>
            <a:ext cx="11600840" cy="6858000"/>
          </a:xfrm>
          <a:prstGeom prst="rect">
            <a:avLst/>
          </a:prstGeom>
        </p:spPr>
      </p:pic>
    </p:spTree>
    <p:extLst>
      <p:ext uri="{BB962C8B-B14F-4D97-AF65-F5344CB8AC3E}">
        <p14:creationId xmlns:p14="http://schemas.microsoft.com/office/powerpoint/2010/main" val="1793946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D9EEF3-66CD-4544-B31D-C2689AE22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142" y="0"/>
            <a:ext cx="8325716" cy="6858000"/>
          </a:xfrm>
          <a:prstGeom prst="rect">
            <a:avLst/>
          </a:prstGeom>
        </p:spPr>
      </p:pic>
    </p:spTree>
    <p:extLst>
      <p:ext uri="{BB962C8B-B14F-4D97-AF65-F5344CB8AC3E}">
        <p14:creationId xmlns:p14="http://schemas.microsoft.com/office/powerpoint/2010/main" val="41447958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D3AB7-69A2-41D2-B9CC-155AB4FB5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39681387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0AFA2C-617D-4296-8D49-60ACA9AA8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21"/>
            <a:ext cx="12192000" cy="6568558"/>
          </a:xfrm>
          <a:prstGeom prst="rect">
            <a:avLst/>
          </a:prstGeom>
        </p:spPr>
      </p:pic>
    </p:spTree>
    <p:extLst>
      <p:ext uri="{BB962C8B-B14F-4D97-AF65-F5344CB8AC3E}">
        <p14:creationId xmlns:p14="http://schemas.microsoft.com/office/powerpoint/2010/main" val="2943585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071164-910C-467A-8AC1-074526F34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37508882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70260-4A90-40B1-96DB-57F64082B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948" y="0"/>
            <a:ext cx="9466103" cy="6858000"/>
          </a:xfrm>
          <a:prstGeom prst="rect">
            <a:avLst/>
          </a:prstGeom>
        </p:spPr>
      </p:pic>
    </p:spTree>
    <p:extLst>
      <p:ext uri="{BB962C8B-B14F-4D97-AF65-F5344CB8AC3E}">
        <p14:creationId xmlns:p14="http://schemas.microsoft.com/office/powerpoint/2010/main" val="2128052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C7669E-A661-431F-83EB-4EB91EDB8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21"/>
            <a:ext cx="12192000" cy="6568558"/>
          </a:xfrm>
          <a:prstGeom prst="rect">
            <a:avLst/>
          </a:prstGeom>
        </p:spPr>
      </p:pic>
    </p:spTree>
    <p:extLst>
      <p:ext uri="{BB962C8B-B14F-4D97-AF65-F5344CB8AC3E}">
        <p14:creationId xmlns:p14="http://schemas.microsoft.com/office/powerpoint/2010/main" val="1108568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C12845-0C57-4503-98C5-9F0FD0E4D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11937874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39D6CC-1502-473E-A913-630657D2D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146301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C9E4B6-6D90-4003-981D-4524DDCE78EB}"/>
              </a:ext>
            </a:extLst>
          </p:cNvPr>
          <p:cNvSpPr txBox="1"/>
          <p:nvPr/>
        </p:nvSpPr>
        <p:spPr>
          <a:xfrm>
            <a:off x="528034" y="1996224"/>
            <a:ext cx="11101589" cy="1200329"/>
          </a:xfrm>
          <a:prstGeom prst="rect">
            <a:avLst/>
          </a:prstGeom>
          <a:noFill/>
        </p:spPr>
        <p:txBody>
          <a:bodyPr wrap="square" rtlCol="0">
            <a:spAutoFit/>
          </a:bodyPr>
          <a:lstStyle/>
          <a:p>
            <a:pPr algn="ctr"/>
            <a:r>
              <a:rPr lang="en-US" sz="7200" dirty="0"/>
              <a:t>Interactive Urban Design?</a:t>
            </a:r>
          </a:p>
        </p:txBody>
      </p:sp>
    </p:spTree>
    <p:extLst>
      <p:ext uri="{BB962C8B-B14F-4D97-AF65-F5344CB8AC3E}">
        <p14:creationId xmlns:p14="http://schemas.microsoft.com/office/powerpoint/2010/main" val="4268137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0DEF40-B374-4611-ADE5-DAFFE899B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14995240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156BA5-7313-4024-80C4-11F61AA8F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74" y="734900"/>
            <a:ext cx="2400300" cy="2400300"/>
          </a:xfrm>
          <a:prstGeom prst="rect">
            <a:avLst/>
          </a:prstGeom>
        </p:spPr>
      </p:pic>
      <p:pic>
        <p:nvPicPr>
          <p:cNvPr id="6" name="Picture 5">
            <a:extLst>
              <a:ext uri="{FF2B5EF4-FFF2-40B4-BE49-F238E27FC236}">
                <a16:creationId xmlns:a16="http://schemas.microsoft.com/office/drawing/2014/main" id="{23BF1342-E16F-4DEE-A1EC-1F8A68D43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767" y="734900"/>
            <a:ext cx="2438400" cy="2438400"/>
          </a:xfrm>
          <a:prstGeom prst="rect">
            <a:avLst/>
          </a:prstGeom>
        </p:spPr>
      </p:pic>
      <p:pic>
        <p:nvPicPr>
          <p:cNvPr id="8" name="Picture 7">
            <a:extLst>
              <a:ext uri="{FF2B5EF4-FFF2-40B4-BE49-F238E27FC236}">
                <a16:creationId xmlns:a16="http://schemas.microsoft.com/office/drawing/2014/main" id="{874951D0-131C-4FD8-925C-BAA2955CD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9660" y="734900"/>
            <a:ext cx="2600728" cy="2600728"/>
          </a:xfrm>
          <a:prstGeom prst="rect">
            <a:avLst/>
          </a:prstGeom>
        </p:spPr>
      </p:pic>
      <p:pic>
        <p:nvPicPr>
          <p:cNvPr id="10" name="Picture 9">
            <a:extLst>
              <a:ext uri="{FF2B5EF4-FFF2-40B4-BE49-F238E27FC236}">
                <a16:creationId xmlns:a16="http://schemas.microsoft.com/office/drawing/2014/main" id="{43D5AC50-5F48-4E1D-8E4C-A97CCCD834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9660" y="3755622"/>
            <a:ext cx="2600728" cy="2600728"/>
          </a:xfrm>
          <a:prstGeom prst="rect">
            <a:avLst/>
          </a:prstGeom>
        </p:spPr>
      </p:pic>
      <p:pic>
        <p:nvPicPr>
          <p:cNvPr id="12" name="Picture 11">
            <a:extLst>
              <a:ext uri="{FF2B5EF4-FFF2-40B4-BE49-F238E27FC236}">
                <a16:creationId xmlns:a16="http://schemas.microsoft.com/office/drawing/2014/main" id="{A7FB231B-92DA-4705-99BD-4BCD43A0FB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496" y="3755622"/>
            <a:ext cx="6573671" cy="2600728"/>
          </a:xfrm>
          <a:prstGeom prst="rect">
            <a:avLst/>
          </a:prstGeom>
        </p:spPr>
      </p:pic>
      <p:sp>
        <p:nvSpPr>
          <p:cNvPr id="13" name="Arrow: Right 12">
            <a:extLst>
              <a:ext uri="{FF2B5EF4-FFF2-40B4-BE49-F238E27FC236}">
                <a16:creationId xmlns:a16="http://schemas.microsoft.com/office/drawing/2014/main" id="{55B3712C-0510-4E16-835C-D7EA17C69DC6}"/>
              </a:ext>
            </a:extLst>
          </p:cNvPr>
          <p:cNvSpPr/>
          <p:nvPr/>
        </p:nvSpPr>
        <p:spPr>
          <a:xfrm>
            <a:off x="3284113" y="1700011"/>
            <a:ext cx="914400" cy="52803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4A14F97-50D7-4308-8D33-A02597CFD87D}"/>
              </a:ext>
            </a:extLst>
          </p:cNvPr>
          <p:cNvSpPr/>
          <p:nvPr/>
        </p:nvSpPr>
        <p:spPr>
          <a:xfrm>
            <a:off x="6936213" y="1671033"/>
            <a:ext cx="914400" cy="52803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4E343B8-6066-46B4-984A-7E7BE499AFC9}"/>
              </a:ext>
            </a:extLst>
          </p:cNvPr>
          <p:cNvSpPr/>
          <p:nvPr/>
        </p:nvSpPr>
        <p:spPr>
          <a:xfrm rot="5400000">
            <a:off x="9055325" y="3371179"/>
            <a:ext cx="489397" cy="52803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33B46580-DE27-45C2-9D3B-6925FA82A381}"/>
              </a:ext>
            </a:extLst>
          </p:cNvPr>
          <p:cNvSpPr/>
          <p:nvPr/>
        </p:nvSpPr>
        <p:spPr>
          <a:xfrm rot="10800000">
            <a:off x="7085260" y="4791969"/>
            <a:ext cx="914400" cy="52803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083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5B00-98D5-46E5-A4D8-0AA5FA2012B4}"/>
              </a:ext>
            </a:extLst>
          </p:cNvPr>
          <p:cNvSpPr>
            <a:spLocks noGrp="1"/>
          </p:cNvSpPr>
          <p:nvPr>
            <p:ph type="title"/>
          </p:nvPr>
        </p:nvSpPr>
        <p:spPr/>
        <p:txBody>
          <a:bodyPr/>
          <a:lstStyle/>
          <a:p>
            <a:r>
              <a:rPr lang="en-US" dirty="0"/>
              <a:t>Proposal</a:t>
            </a:r>
          </a:p>
        </p:txBody>
      </p:sp>
      <p:sp>
        <p:nvSpPr>
          <p:cNvPr id="3" name="Content Placeholder 2">
            <a:extLst>
              <a:ext uri="{FF2B5EF4-FFF2-40B4-BE49-F238E27FC236}">
                <a16:creationId xmlns:a16="http://schemas.microsoft.com/office/drawing/2014/main" id="{F4214405-F398-4C65-BA2D-1D39A71F0ACD}"/>
              </a:ext>
            </a:extLst>
          </p:cNvPr>
          <p:cNvSpPr>
            <a:spLocks noGrp="1"/>
          </p:cNvSpPr>
          <p:nvPr>
            <p:ph idx="1"/>
          </p:nvPr>
        </p:nvSpPr>
        <p:spPr>
          <a:xfrm>
            <a:off x="838200" y="1825625"/>
            <a:ext cx="9400504" cy="4351338"/>
          </a:xfrm>
        </p:spPr>
        <p:txBody>
          <a:bodyPr>
            <a:normAutofit/>
          </a:bodyPr>
          <a:lstStyle/>
          <a:p>
            <a:pPr marL="742950" indent="-742950">
              <a:lnSpc>
                <a:spcPct val="150000"/>
              </a:lnSpc>
              <a:buFont typeface="+mj-lt"/>
              <a:buAutoNum type="arabicPeriod"/>
            </a:pPr>
            <a:r>
              <a:rPr lang="en-US" sz="3600" dirty="0"/>
              <a:t>Create an interactive GIS game prototype to simulate the real estate development process</a:t>
            </a:r>
          </a:p>
          <a:p>
            <a:pPr marL="742950" indent="-742950">
              <a:lnSpc>
                <a:spcPct val="150000"/>
              </a:lnSpc>
              <a:buFont typeface="+mj-lt"/>
              <a:buAutoNum type="arabicPeriod"/>
            </a:pPr>
            <a:r>
              <a:rPr lang="en-US" sz="3600" dirty="0"/>
              <a:t>Instantiate the prototype to a local study area</a:t>
            </a:r>
          </a:p>
          <a:p>
            <a:pPr marL="742950" indent="-742950">
              <a:lnSpc>
                <a:spcPct val="150000"/>
              </a:lnSpc>
              <a:buFont typeface="+mj-lt"/>
              <a:buAutoNum type="arabicPeriod"/>
            </a:pPr>
            <a:r>
              <a:rPr lang="en-US" sz="3600" dirty="0"/>
              <a:t>Evaluate different Levels of Detail</a:t>
            </a:r>
          </a:p>
        </p:txBody>
      </p:sp>
      <p:sp>
        <p:nvSpPr>
          <p:cNvPr id="5" name="Rectangle 4">
            <a:extLst>
              <a:ext uri="{FF2B5EF4-FFF2-40B4-BE49-F238E27FC236}">
                <a16:creationId xmlns:a16="http://schemas.microsoft.com/office/drawing/2014/main" id="{228FE3CA-DE0E-4D9F-8BCB-3904848390BE}"/>
              </a:ext>
            </a:extLst>
          </p:cNvPr>
          <p:cNvSpPr/>
          <p:nvPr/>
        </p:nvSpPr>
        <p:spPr>
          <a:xfrm>
            <a:off x="547888" y="4597757"/>
            <a:ext cx="9981127" cy="9401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166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725C60-F42D-4CE0-8AC3-9EC4C38A3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8894"/>
            <a:ext cx="12191999" cy="3900211"/>
          </a:xfrm>
          <a:prstGeom prst="rect">
            <a:avLst/>
          </a:prstGeom>
        </p:spPr>
      </p:pic>
    </p:spTree>
    <p:extLst>
      <p:ext uri="{BB962C8B-B14F-4D97-AF65-F5344CB8AC3E}">
        <p14:creationId xmlns:p14="http://schemas.microsoft.com/office/powerpoint/2010/main" val="1373900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C68237-63C5-4A57-A62B-7C71A5884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6831948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8324A-DE45-4FC6-B3F6-DC82A9317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203971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DCE32-B22A-4CF4-9283-60EE35CC7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9839"/>
            <a:ext cx="12192000" cy="5678321"/>
          </a:xfrm>
          <a:prstGeom prst="rect">
            <a:avLst/>
          </a:prstGeom>
        </p:spPr>
      </p:pic>
    </p:spTree>
    <p:extLst>
      <p:ext uri="{BB962C8B-B14F-4D97-AF65-F5344CB8AC3E}">
        <p14:creationId xmlns:p14="http://schemas.microsoft.com/office/powerpoint/2010/main" val="3457942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F8B872-734D-4233-B8CE-0F9269317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4313"/>
            <a:ext cx="12192000" cy="5709373"/>
          </a:xfrm>
          <a:prstGeom prst="rect">
            <a:avLst/>
          </a:prstGeom>
        </p:spPr>
      </p:pic>
    </p:spTree>
    <p:extLst>
      <p:ext uri="{BB962C8B-B14F-4D97-AF65-F5344CB8AC3E}">
        <p14:creationId xmlns:p14="http://schemas.microsoft.com/office/powerpoint/2010/main" val="15725884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3C024C-0CCE-48CE-85FA-E37ECF335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584" y="0"/>
            <a:ext cx="6812832" cy="6858000"/>
          </a:xfrm>
          <a:prstGeom prst="rect">
            <a:avLst/>
          </a:prstGeom>
        </p:spPr>
      </p:pic>
    </p:spTree>
    <p:extLst>
      <p:ext uri="{BB962C8B-B14F-4D97-AF65-F5344CB8AC3E}">
        <p14:creationId xmlns:p14="http://schemas.microsoft.com/office/powerpoint/2010/main" val="17637509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A13B3-E17B-454C-B413-911D2EC77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33" y="0"/>
            <a:ext cx="6812733" cy="6858000"/>
          </a:xfrm>
          <a:prstGeom prst="rect">
            <a:avLst/>
          </a:prstGeom>
        </p:spPr>
      </p:pic>
    </p:spTree>
    <p:extLst>
      <p:ext uri="{BB962C8B-B14F-4D97-AF65-F5344CB8AC3E}">
        <p14:creationId xmlns:p14="http://schemas.microsoft.com/office/powerpoint/2010/main" val="3893805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FF22F-8360-4C0F-A602-4D299B60C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822" y="0"/>
            <a:ext cx="7382353" cy="6857999"/>
          </a:xfrm>
          <a:prstGeom prst="rect">
            <a:avLst/>
          </a:prstGeom>
        </p:spPr>
      </p:pic>
    </p:spTree>
    <p:extLst>
      <p:ext uri="{BB962C8B-B14F-4D97-AF65-F5344CB8AC3E}">
        <p14:creationId xmlns:p14="http://schemas.microsoft.com/office/powerpoint/2010/main" val="40000494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EF006D-59E4-4B9D-8978-E8F635EE2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764" y="0"/>
            <a:ext cx="6850472" cy="6858000"/>
          </a:xfrm>
          <a:prstGeom prst="rect">
            <a:avLst/>
          </a:prstGeom>
        </p:spPr>
      </p:pic>
    </p:spTree>
    <p:extLst>
      <p:ext uri="{BB962C8B-B14F-4D97-AF65-F5344CB8AC3E}">
        <p14:creationId xmlns:p14="http://schemas.microsoft.com/office/powerpoint/2010/main" val="16279434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44FE-7F1E-4585-AC6A-C35A55CE7049}"/>
              </a:ext>
            </a:extLst>
          </p:cNvPr>
          <p:cNvSpPr>
            <a:spLocks noGrp="1"/>
          </p:cNvSpPr>
          <p:nvPr>
            <p:ph type="title"/>
          </p:nvPr>
        </p:nvSpPr>
        <p:spPr/>
        <p:txBody>
          <a:bodyPr/>
          <a:lstStyle/>
          <a:p>
            <a:r>
              <a:rPr lang="en-US" dirty="0"/>
              <a:t>Project Conclusions</a:t>
            </a:r>
          </a:p>
        </p:txBody>
      </p:sp>
      <p:sp>
        <p:nvSpPr>
          <p:cNvPr id="3" name="Content Placeholder 2">
            <a:extLst>
              <a:ext uri="{FF2B5EF4-FFF2-40B4-BE49-F238E27FC236}">
                <a16:creationId xmlns:a16="http://schemas.microsoft.com/office/drawing/2014/main" id="{18384044-56D8-43C3-80B5-8644C6107B8D}"/>
              </a:ext>
            </a:extLst>
          </p:cNvPr>
          <p:cNvSpPr>
            <a:spLocks noGrp="1"/>
          </p:cNvSpPr>
          <p:nvPr>
            <p:ph idx="1"/>
          </p:nvPr>
        </p:nvSpPr>
        <p:spPr>
          <a:xfrm>
            <a:off x="838200" y="1825625"/>
            <a:ext cx="6230257" cy="4351338"/>
          </a:xfrm>
        </p:spPr>
        <p:txBody>
          <a:bodyPr/>
          <a:lstStyle/>
          <a:p>
            <a:r>
              <a:rPr lang="en-US" strike="sngStrike" dirty="0"/>
              <a:t>Charrettes often a once-a-decade event</a:t>
            </a:r>
          </a:p>
          <a:p>
            <a:r>
              <a:rPr lang="en-US" strike="sngStrike" dirty="0"/>
              <a:t>Not everyone can attend</a:t>
            </a:r>
          </a:p>
          <a:p>
            <a:r>
              <a:rPr lang="en-US" strike="sngStrike" dirty="0"/>
              <a:t>Those who can are not representative</a:t>
            </a:r>
          </a:p>
          <a:p>
            <a:r>
              <a:rPr lang="en-US" strike="sngStrike" dirty="0"/>
              <a:t>Design input is limited</a:t>
            </a:r>
          </a:p>
          <a:p>
            <a:r>
              <a:rPr lang="en-US" strike="sngStrike" dirty="0"/>
              <a:t>Very little iteration</a:t>
            </a:r>
          </a:p>
          <a:p>
            <a:r>
              <a:rPr lang="en-US" strike="sngStrike" dirty="0"/>
              <a:t>Very little interaction with data</a:t>
            </a:r>
          </a:p>
          <a:p>
            <a:r>
              <a:rPr lang="en-US" strike="sngStrike" dirty="0"/>
              <a:t>No way to check outcomes</a:t>
            </a:r>
          </a:p>
          <a:p>
            <a:r>
              <a:rPr lang="en-US" strike="sngStrike" dirty="0"/>
              <a:t>Fixing it later is HARD</a:t>
            </a:r>
          </a:p>
        </p:txBody>
      </p:sp>
      <p:sp>
        <p:nvSpPr>
          <p:cNvPr id="5" name="Content Placeholder 2">
            <a:extLst>
              <a:ext uri="{FF2B5EF4-FFF2-40B4-BE49-F238E27FC236}">
                <a16:creationId xmlns:a16="http://schemas.microsoft.com/office/drawing/2014/main" id="{CF5B19CE-C6A7-4BBC-A8E7-251D3910B846}"/>
              </a:ext>
            </a:extLst>
          </p:cNvPr>
          <p:cNvSpPr txBox="1">
            <a:spLocks/>
          </p:cNvSpPr>
          <p:nvPr/>
        </p:nvSpPr>
        <p:spPr>
          <a:xfrm>
            <a:off x="7373257" y="1825625"/>
            <a:ext cx="48187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Play whenever</a:t>
            </a:r>
          </a:p>
          <a:p>
            <a:r>
              <a:rPr lang="en-US" dirty="0"/>
              <a:t>Play wherever</a:t>
            </a:r>
          </a:p>
          <a:p>
            <a:r>
              <a:rPr lang="en-US" dirty="0"/>
              <a:t>Everyone can play</a:t>
            </a:r>
          </a:p>
          <a:p>
            <a:r>
              <a:rPr lang="en-US" dirty="0"/>
              <a:t>Players are designers</a:t>
            </a:r>
          </a:p>
          <a:p>
            <a:r>
              <a:rPr lang="en-US" dirty="0"/>
              <a:t>Play over and over</a:t>
            </a:r>
          </a:p>
          <a:p>
            <a:r>
              <a:rPr lang="en-US" dirty="0"/>
              <a:t>Instant feedback</a:t>
            </a:r>
          </a:p>
          <a:p>
            <a:r>
              <a:rPr lang="en-US" dirty="0"/>
              <a:t>Outcomes play tested</a:t>
            </a:r>
          </a:p>
          <a:p>
            <a:r>
              <a:rPr lang="en-US" dirty="0"/>
              <a:t>Fixing it is FUN</a:t>
            </a:r>
          </a:p>
        </p:txBody>
      </p:sp>
    </p:spTree>
    <p:extLst>
      <p:ext uri="{BB962C8B-B14F-4D97-AF65-F5344CB8AC3E}">
        <p14:creationId xmlns:p14="http://schemas.microsoft.com/office/powerpoint/2010/main" val="37989253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C7974-2FF9-4DAE-84B0-832C2FADBFDC}"/>
              </a:ext>
            </a:extLst>
          </p:cNvPr>
          <p:cNvSpPr>
            <a:spLocks noGrp="1"/>
          </p:cNvSpPr>
          <p:nvPr>
            <p:ph type="title"/>
          </p:nvPr>
        </p:nvSpPr>
        <p:spPr>
          <a:xfrm>
            <a:off x="838200" y="365126"/>
            <a:ext cx="10515600" cy="1012914"/>
          </a:xfrm>
        </p:spPr>
        <p:txBody>
          <a:bodyPr/>
          <a:lstStyle/>
          <a:p>
            <a:r>
              <a:rPr lang="en-US" dirty="0"/>
              <a:t>Selected References</a:t>
            </a:r>
          </a:p>
        </p:txBody>
      </p:sp>
      <p:sp>
        <p:nvSpPr>
          <p:cNvPr id="4" name="Content Placeholder 3">
            <a:extLst>
              <a:ext uri="{FF2B5EF4-FFF2-40B4-BE49-F238E27FC236}">
                <a16:creationId xmlns:a16="http://schemas.microsoft.com/office/drawing/2014/main" id="{1D7D55BC-222B-4B59-B25E-F9609A34C222}"/>
              </a:ext>
            </a:extLst>
          </p:cNvPr>
          <p:cNvSpPr txBox="1">
            <a:spLocks noGrp="1"/>
          </p:cNvSpPr>
          <p:nvPr>
            <p:ph idx="1"/>
          </p:nvPr>
        </p:nvSpPr>
        <p:spPr>
          <a:xfrm>
            <a:off x="838200" y="1825625"/>
            <a:ext cx="10515600" cy="4798237"/>
          </a:xfrm>
          <a:prstGeom prst="rect">
            <a:avLst/>
          </a:prstGeom>
          <a:noFill/>
        </p:spPr>
        <p:txBody>
          <a:bodyPr wrap="square" rtlCol="0">
            <a:spAutoFit/>
          </a:bodyPr>
          <a:lstStyle/>
          <a:p>
            <a:pPr>
              <a:lnSpc>
                <a:spcPct val="100000"/>
              </a:lnSpc>
            </a:pPr>
            <a:r>
              <a:rPr lang="en-US" sz="1400" dirty="0"/>
              <a:t>https://en.wikipedia.org/wiki/File:Favela_Jaqueline_(Vila_S%C3%B4nia)_01.jpg</a:t>
            </a:r>
          </a:p>
          <a:p>
            <a:pPr>
              <a:lnSpc>
                <a:spcPct val="100000"/>
              </a:lnSpc>
            </a:pPr>
            <a:r>
              <a:rPr lang="en-US" sz="1400" dirty="0"/>
              <a:t>Batty, Michael. 2013. “Defining Geodesign (= GIS + Design?).” </a:t>
            </a:r>
            <a:r>
              <a:rPr lang="en-US" sz="1400" i="1" dirty="0"/>
              <a:t>Environment and Planning B: Planning and Design</a:t>
            </a:r>
            <a:r>
              <a:rPr lang="en-US" sz="1400" dirty="0"/>
              <a:t> 40 (1): 1–2. doi:10.1068/b4001ed.</a:t>
            </a:r>
          </a:p>
          <a:p>
            <a:pPr>
              <a:lnSpc>
                <a:spcPct val="100000"/>
              </a:lnSpc>
            </a:pPr>
            <a:r>
              <a:rPr lang="en-US" sz="1400" dirty="0"/>
              <a:t>https://www.flickr.com/photos/playstationblogeurope/14336357556 (surgery game)</a:t>
            </a:r>
          </a:p>
          <a:p>
            <a:pPr>
              <a:lnSpc>
                <a:spcPct val="100000"/>
              </a:lnSpc>
            </a:pPr>
            <a:r>
              <a:rPr lang="en-US" sz="1400" dirty="0"/>
              <a:t>https://media.defense.gov/2010/Sep/09/2000327869/-1/-1/0/100909-F-9322R-037.JPG (surgery simulation)</a:t>
            </a:r>
          </a:p>
          <a:p>
            <a:pPr>
              <a:lnSpc>
                <a:spcPct val="100000"/>
              </a:lnSpc>
            </a:pPr>
            <a:r>
              <a:rPr lang="en-US" sz="1400" dirty="0"/>
              <a:t>https://www.flickr.com/photos/haljackey/8305292889 (SimCity)</a:t>
            </a:r>
          </a:p>
          <a:p>
            <a:pPr>
              <a:lnSpc>
                <a:spcPct val="100000"/>
              </a:lnSpc>
            </a:pPr>
            <a:r>
              <a:rPr lang="en-US" sz="1400" dirty="0"/>
              <a:t>“Spring Valley Station District.” 2003. Calthorpe Associates. http://www.cor.net/index.aspx?page=452.</a:t>
            </a:r>
          </a:p>
          <a:p>
            <a:pPr>
              <a:lnSpc>
                <a:spcPct val="100000"/>
              </a:lnSpc>
            </a:pPr>
            <a:r>
              <a:rPr lang="en-US" sz="1400" dirty="0"/>
              <a:t>https://commons.wikimedia.org/wiki/File:Bullet_Graph_Example.svg </a:t>
            </a:r>
          </a:p>
          <a:p>
            <a:pPr>
              <a:lnSpc>
                <a:spcPct val="100000"/>
              </a:lnSpc>
            </a:pPr>
            <a:r>
              <a:rPr lang="en-US" sz="1400" dirty="0"/>
              <a:t>https://louisrburns.carto.com/viz/62cd5162-a283-11e5-81ac-0ef24382571b/public_map </a:t>
            </a:r>
          </a:p>
          <a:p>
            <a:pPr>
              <a:lnSpc>
                <a:spcPct val="100000"/>
              </a:lnSpc>
            </a:pPr>
            <a:r>
              <a:rPr lang="en-US" sz="1400" dirty="0"/>
              <a:t>https://image.slidesharecdn.com/20150122presentacio3dcitymodels-150123023244-conversion-gate02/95/semantic-3d-city-models-with-citygml-20-638.jpg?cb=1421980555</a:t>
            </a:r>
          </a:p>
          <a:p>
            <a:pPr marL="0" indent="0">
              <a:lnSpc>
                <a:spcPct val="100000"/>
              </a:lnSpc>
              <a:buNone/>
            </a:pPr>
            <a:endParaRPr lang="en-US" sz="1400" dirty="0"/>
          </a:p>
          <a:p>
            <a:r>
              <a:rPr lang="en-US" sz="1400" dirty="0">
                <a:hlinkClick r:id="rId2"/>
              </a:rPr>
              <a:t>http://opendata-richardson.opendata.arcgis.com</a:t>
            </a:r>
            <a:endParaRPr lang="en-US" sz="1400" dirty="0"/>
          </a:p>
          <a:p>
            <a:r>
              <a:rPr lang="en-US" sz="1400" dirty="0">
                <a:hlinkClick r:id="rId3"/>
              </a:rPr>
              <a:t>http://www.dallascad.org/GISDataProducts.aspx</a:t>
            </a:r>
            <a:endParaRPr lang="en-US" sz="1400" dirty="0"/>
          </a:p>
          <a:p>
            <a:endParaRPr lang="en-US" sz="1400" dirty="0"/>
          </a:p>
        </p:txBody>
      </p:sp>
    </p:spTree>
    <p:extLst>
      <p:ext uri="{BB962C8B-B14F-4D97-AF65-F5344CB8AC3E}">
        <p14:creationId xmlns:p14="http://schemas.microsoft.com/office/powerpoint/2010/main" val="7739972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B884F6-C343-45CB-BC14-1E4748681DAC}"/>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0" y="316412"/>
            <a:ext cx="12192000" cy="640506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a:extLst>
              <a:ext uri="{FF2B5EF4-FFF2-40B4-BE49-F238E27FC236}">
                <a16:creationId xmlns:a16="http://schemas.microsoft.com/office/drawing/2014/main" id="{29F6851D-C273-4E2E-A132-994D003CBD02}"/>
              </a:ext>
            </a:extLst>
          </p:cNvPr>
          <p:cNvSpPr>
            <a:spLocks noGrp="1"/>
          </p:cNvSpPr>
          <p:nvPr>
            <p:ph type="title"/>
          </p:nvPr>
        </p:nvSpPr>
        <p:spPr>
          <a:xfrm>
            <a:off x="939800" y="0"/>
            <a:ext cx="10515600" cy="1451429"/>
          </a:xfrm>
        </p:spPr>
        <p:txBody>
          <a:bodyPr/>
          <a:lstStyle/>
          <a:p>
            <a:r>
              <a:rPr lang="en-US" b="1" dirty="0"/>
              <a:t>Questions?</a:t>
            </a:r>
          </a:p>
        </p:txBody>
      </p:sp>
    </p:spTree>
    <p:extLst>
      <p:ext uri="{BB962C8B-B14F-4D97-AF65-F5344CB8AC3E}">
        <p14:creationId xmlns:p14="http://schemas.microsoft.com/office/powerpoint/2010/main" val="29952550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3049</TotalTime>
  <Words>2019</Words>
  <Application>Microsoft Office PowerPoint</Application>
  <PresentationFormat>Widescreen</PresentationFormat>
  <Paragraphs>226</Paragraphs>
  <Slides>93</Slides>
  <Notes>77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93</vt:i4>
      </vt:variant>
    </vt:vector>
  </HeadingPairs>
  <TitlesOfParts>
    <vt:vector size="97" baseType="lpstr">
      <vt:lpstr>Arial</vt:lpstr>
      <vt:lpstr>Calibri</vt:lpstr>
      <vt:lpstr>Calibri Light</vt:lpstr>
      <vt:lpstr>Office Theme</vt:lpstr>
      <vt:lpstr>Improving Design Processes Through Interactive Geodesign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 for the Project:</vt:lpstr>
      <vt:lpstr>Proposal</vt:lpstr>
      <vt:lpstr>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Conclusions</vt:lpstr>
      <vt:lpstr>Selected 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Design Processes Through Interactive GeoDesign</dc:title>
  <dc:creator>Louis</dc:creator>
  <cp:lastModifiedBy>Louis Burns</cp:lastModifiedBy>
  <cp:revision>36</cp:revision>
  <dcterms:created xsi:type="dcterms:W3CDTF">2017-08-08T20:34:23Z</dcterms:created>
  <dcterms:modified xsi:type="dcterms:W3CDTF">2020-03-19T19:46:42Z</dcterms:modified>
</cp:coreProperties>
</file>